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56" r:id="rId2"/>
    <p:sldId id="325" r:id="rId3"/>
    <p:sldId id="326" r:id="rId4"/>
    <p:sldId id="314" r:id="rId5"/>
    <p:sldId id="315" r:id="rId6"/>
    <p:sldId id="316" r:id="rId7"/>
    <p:sldId id="317" r:id="rId8"/>
    <p:sldId id="318" r:id="rId9"/>
    <p:sldId id="323" r:id="rId10"/>
    <p:sldId id="324" r:id="rId11"/>
  </p:sldIdLst>
  <p:sldSz cx="9144000" cy="6858000" type="screen4x3"/>
  <p:notesSz cx="6858000" cy="9144000"/>
  <p:defaultTextStyle>
    <a:defPPr>
      <a:defRPr lang="da-DK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5" d="100"/>
          <a:sy n="75" d="100"/>
        </p:scale>
        <p:origin x="-102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sidehoved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a-DK"/>
          </a:p>
        </p:txBody>
      </p:sp>
      <p:sp>
        <p:nvSpPr>
          <p:cNvPr id="3" name="Pladsholder til dato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6374E3D-C4AD-42FB-9ED8-232E55FDE94F}" type="datetimeFigureOut">
              <a:rPr lang="da-DK" smtClean="0"/>
              <a:pPr/>
              <a:t>24-04-2012</a:t>
            </a:fld>
            <a:endParaRPr lang="da-DK"/>
          </a:p>
        </p:txBody>
      </p:sp>
      <p:sp>
        <p:nvSpPr>
          <p:cNvPr id="4" name="Pladsholder til diasbillede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a-DK"/>
          </a:p>
        </p:txBody>
      </p:sp>
      <p:sp>
        <p:nvSpPr>
          <p:cNvPr id="5" name="Pladsholder til not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a-DK" smtClean="0"/>
              <a:t>Klik for at redigere typografi i masteren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a-DK"/>
          </a:p>
        </p:txBody>
      </p:sp>
      <p:sp>
        <p:nvSpPr>
          <p:cNvPr id="7" name="Pladsholder til dias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069923D-8827-4447-8AAC-F241C5BD7542}" type="slidenum">
              <a:rPr lang="da-DK" smtClean="0"/>
              <a:pPr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xmlns="" val="41382568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da-DK" smtClean="0"/>
              <a:t>Klik for at redigere titeltypografi i masteren</a:t>
            </a:r>
            <a:endParaRPr lang="da-DK"/>
          </a:p>
        </p:txBody>
      </p:sp>
      <p:sp>
        <p:nvSpPr>
          <p:cNvPr id="3" name="Und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a-DK" smtClean="0"/>
              <a:t>Klik for at redigere undertiteltypografien i masteren</a:t>
            </a:r>
            <a:endParaRPr lang="da-DK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CE7ABA-C16F-4354-A2F1-5A0FC0010733}" type="datetimeFigureOut">
              <a:rPr lang="da-DK" smtClean="0"/>
              <a:pPr/>
              <a:t>24-04-2012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6A54C0-111C-428C-B27F-505E17D6CD0D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og lodret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Klik for at redigere titeltypografi i masteren</a:t>
            </a:r>
            <a:endParaRPr lang="da-DK"/>
          </a:p>
        </p:txBody>
      </p:sp>
      <p:sp>
        <p:nvSpPr>
          <p:cNvPr id="3" name="Pladsholder til lodret tite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a-DK" smtClean="0"/>
              <a:t>Klik for at redigere typografi i masteren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CE7ABA-C16F-4354-A2F1-5A0FC0010733}" type="datetimeFigureOut">
              <a:rPr lang="da-DK" smtClean="0"/>
              <a:pPr/>
              <a:t>24-04-2012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6A54C0-111C-428C-B27F-505E17D6CD0D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et titel og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ret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da-DK" smtClean="0"/>
              <a:t>Klik for at redigere titeltypografi i masteren</a:t>
            </a:r>
            <a:endParaRPr lang="da-DK"/>
          </a:p>
        </p:txBody>
      </p:sp>
      <p:sp>
        <p:nvSpPr>
          <p:cNvPr id="3" name="Pladsholder til lodret tite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da-DK" smtClean="0"/>
              <a:t>Klik for at redigere typografi i masteren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CE7ABA-C16F-4354-A2F1-5A0FC0010733}" type="datetimeFigureOut">
              <a:rPr lang="da-DK" smtClean="0"/>
              <a:pPr/>
              <a:t>24-04-2012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6A54C0-111C-428C-B27F-505E17D6CD0D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og indholdsobje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Klik for at redigere titeltypografi i masteren</a:t>
            </a:r>
            <a:endParaRPr lang="da-DK"/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a-DK" smtClean="0"/>
              <a:t>Klik for at redigere typografi i masteren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CE7ABA-C16F-4354-A2F1-5A0FC0010733}" type="datetimeFigureOut">
              <a:rPr lang="da-DK" smtClean="0"/>
              <a:pPr/>
              <a:t>24-04-2012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6A54C0-111C-428C-B27F-505E17D6CD0D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fsnitsoversk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a-DK" smtClean="0"/>
              <a:t>Klik for at redigere titeltypografi i masteren</a:t>
            </a:r>
            <a:endParaRPr lang="da-DK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a-DK" smtClean="0"/>
              <a:t>Klik for at redigere typografi i masteren</a:t>
            </a:r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CE7ABA-C16F-4354-A2F1-5A0FC0010733}" type="datetimeFigureOut">
              <a:rPr lang="da-DK" smtClean="0"/>
              <a:pPr/>
              <a:t>24-04-2012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6A54C0-111C-428C-B27F-505E17D6CD0D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dholdsobjek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Klik for at redigere titeltypografi i masteren</a:t>
            </a:r>
            <a:endParaRPr lang="da-DK"/>
          </a:p>
        </p:txBody>
      </p:sp>
      <p:sp>
        <p:nvSpPr>
          <p:cNvPr id="3" name="Pladsholder til indhold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a-DK" smtClean="0"/>
              <a:t>Klik for at redigere typografi i masteren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4" name="Pladsholder til indhold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a-DK" smtClean="0"/>
              <a:t>Klik for at redigere typografi i masteren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5" name="Pladsholder til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CE7ABA-C16F-4354-A2F1-5A0FC0010733}" type="datetimeFigureOut">
              <a:rPr lang="da-DK" smtClean="0"/>
              <a:pPr/>
              <a:t>24-04-2012</a:t>
            </a:fld>
            <a:endParaRPr lang="da-DK"/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Pladsholder til dias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6A54C0-111C-428C-B27F-505E17D6CD0D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Sammenlig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a-DK" smtClean="0"/>
              <a:t>Klik for at redigere titeltypografi i masteren</a:t>
            </a:r>
            <a:endParaRPr lang="da-DK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 smtClean="0"/>
              <a:t>Klik for at redigere typografi i masteren</a:t>
            </a:r>
          </a:p>
        </p:txBody>
      </p:sp>
      <p:sp>
        <p:nvSpPr>
          <p:cNvPr id="4" name="Pladsholder til indhold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a-DK" smtClean="0"/>
              <a:t>Klik for at redigere typografi i masteren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5" name="Pladsholder til teks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 smtClean="0"/>
              <a:t>Klik for at redigere typografi i masteren</a:t>
            </a:r>
          </a:p>
        </p:txBody>
      </p:sp>
      <p:sp>
        <p:nvSpPr>
          <p:cNvPr id="6" name="Pladsholder til indhold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a-DK" smtClean="0"/>
              <a:t>Klik for at redigere typografi i masteren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7" name="Pladsholder til dato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CE7ABA-C16F-4354-A2F1-5A0FC0010733}" type="datetimeFigureOut">
              <a:rPr lang="da-DK" smtClean="0"/>
              <a:pPr/>
              <a:t>24-04-2012</a:t>
            </a:fld>
            <a:endParaRPr lang="da-DK"/>
          </a:p>
        </p:txBody>
      </p:sp>
      <p:sp>
        <p:nvSpPr>
          <p:cNvPr id="8" name="Pladsholder til sidefod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9" name="Pladsholder til dias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6A54C0-111C-428C-B27F-505E17D6CD0D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Ku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Klik for at redigere titeltypografi i masteren</a:t>
            </a:r>
            <a:endParaRPr lang="da-DK"/>
          </a:p>
        </p:txBody>
      </p:sp>
      <p:sp>
        <p:nvSpPr>
          <p:cNvPr id="3" name="Pladsholder til dato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CE7ABA-C16F-4354-A2F1-5A0FC0010733}" type="datetimeFigureOut">
              <a:rPr lang="da-DK" smtClean="0"/>
              <a:pPr/>
              <a:t>24-04-2012</a:t>
            </a:fld>
            <a:endParaRPr lang="da-DK"/>
          </a:p>
        </p:txBody>
      </p:sp>
      <p:sp>
        <p:nvSpPr>
          <p:cNvPr id="4" name="Pladsholder til sidefod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5" name="Pladsholder til dias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6A54C0-111C-428C-B27F-505E17D6CD0D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ato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CE7ABA-C16F-4354-A2F1-5A0FC0010733}" type="datetimeFigureOut">
              <a:rPr lang="da-DK" smtClean="0"/>
              <a:pPr/>
              <a:t>24-04-2012</a:t>
            </a:fld>
            <a:endParaRPr lang="da-DK"/>
          </a:p>
        </p:txBody>
      </p:sp>
      <p:sp>
        <p:nvSpPr>
          <p:cNvPr id="3" name="Pladsholder til sidefod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4" name="Pladsholder til dias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6A54C0-111C-428C-B27F-505E17D6CD0D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dhold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a-DK" smtClean="0"/>
              <a:t>Klik for at redigere titeltypografi i masteren</a:t>
            </a:r>
            <a:endParaRPr lang="da-DK"/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a-DK" smtClean="0"/>
              <a:t>Klik for at redigere typografi i masteren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4" name="Pladsholder til teks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a-DK" smtClean="0"/>
              <a:t>Klik for at redigere typografi i masteren</a:t>
            </a:r>
          </a:p>
        </p:txBody>
      </p:sp>
      <p:sp>
        <p:nvSpPr>
          <p:cNvPr id="5" name="Pladsholder til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CE7ABA-C16F-4354-A2F1-5A0FC0010733}" type="datetimeFigureOut">
              <a:rPr lang="da-DK" smtClean="0"/>
              <a:pPr/>
              <a:t>24-04-2012</a:t>
            </a:fld>
            <a:endParaRPr lang="da-DK"/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Pladsholder til dias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6A54C0-111C-428C-B27F-505E17D6CD0D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lede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a-DK" smtClean="0"/>
              <a:t>Klik for at redigere titeltypografi i masteren</a:t>
            </a:r>
            <a:endParaRPr lang="da-DK"/>
          </a:p>
        </p:txBody>
      </p:sp>
      <p:sp>
        <p:nvSpPr>
          <p:cNvPr id="3" name="Pladsholder til billed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a-DK"/>
          </a:p>
        </p:txBody>
      </p:sp>
      <p:sp>
        <p:nvSpPr>
          <p:cNvPr id="4" name="Pladsholder til teks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a-DK" smtClean="0"/>
              <a:t>Klik for at redigere typografi i masteren</a:t>
            </a:r>
          </a:p>
        </p:txBody>
      </p:sp>
      <p:sp>
        <p:nvSpPr>
          <p:cNvPr id="5" name="Pladsholder til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CE7ABA-C16F-4354-A2F1-5A0FC0010733}" type="datetimeFigureOut">
              <a:rPr lang="da-DK" smtClean="0"/>
              <a:pPr/>
              <a:t>24-04-2012</a:t>
            </a:fld>
            <a:endParaRPr lang="da-DK"/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Pladsholder til dias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6A54C0-111C-428C-B27F-505E17D6CD0D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a-DK" smtClean="0"/>
              <a:t>Klik for at redigere titeltypografi i masteren</a:t>
            </a:r>
            <a:endParaRPr lang="da-DK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a-DK" smtClean="0"/>
              <a:t>Klik for at redigere typografi i masteren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FCE7ABA-C16F-4354-A2F1-5A0FC0010733}" type="datetimeFigureOut">
              <a:rPr lang="da-DK" smtClean="0"/>
              <a:pPr/>
              <a:t>24-04-2012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6A54C0-111C-428C-B27F-505E17D6CD0D}" type="slidenum">
              <a:rPr lang="da-DK" smtClean="0"/>
              <a:pPr/>
              <a:t>‹nr.›</a:t>
            </a:fld>
            <a:endParaRPr lang="da-DK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a-DK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ordtilbillede.blogspot.com/" TargetMode="External"/><Relationship Id="rId2" Type="http://schemas.openxmlformats.org/officeDocument/2006/relationships/hyperlink" Target="http://www.bambuser.com/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da-DK" dirty="0" err="1" smtClean="0"/>
              <a:t>Medialisering</a:t>
            </a:r>
            <a:r>
              <a:rPr lang="da-DK" dirty="0" smtClean="0"/>
              <a:t> og organisationsudvikling</a:t>
            </a:r>
            <a:endParaRPr lang="da-DK" dirty="0"/>
          </a:p>
        </p:txBody>
      </p:sp>
      <p:sp>
        <p:nvSpPr>
          <p:cNvPr id="3" name="Undertitel 2"/>
          <p:cNvSpPr>
            <a:spLocks noGrp="1"/>
          </p:cNvSpPr>
          <p:nvPr>
            <p:ph type="subTitle" idx="1"/>
          </p:nvPr>
        </p:nvSpPr>
        <p:spPr>
          <a:xfrm>
            <a:off x="1371600" y="5085184"/>
            <a:ext cx="6400800" cy="553616"/>
          </a:xfrm>
        </p:spPr>
        <p:txBody>
          <a:bodyPr>
            <a:normAutofit lnSpcReduction="10000"/>
          </a:bodyPr>
          <a:lstStyle/>
          <a:p>
            <a:r>
              <a:rPr lang="da-DK" dirty="0" smtClean="0"/>
              <a:t>25. April 2012</a:t>
            </a:r>
            <a:endParaRPr lang="da-DK" dirty="0" smtClean="0"/>
          </a:p>
          <a:p>
            <a:endParaRPr lang="da-DK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1"/>
          <p:cNvSpPr>
            <a:spLocks/>
          </p:cNvSpPr>
          <p:nvPr/>
        </p:nvSpPr>
        <p:spPr bwMode="auto">
          <a:xfrm>
            <a:off x="1126257" y="5334373"/>
            <a:ext cx="2365251" cy="651867"/>
          </a:xfrm>
          <a:prstGeom prst="rect">
            <a:avLst/>
          </a:prstGeom>
          <a:noFill/>
          <a:ln w="12700">
            <a:noFill/>
            <a:miter lim="0"/>
            <a:headEnd/>
            <a:tailEnd/>
          </a:ln>
        </p:spPr>
        <p:txBody>
          <a:bodyPr lIns="76197" tIns="76197" rIns="76197" bIns="76197" anchor="ctr"/>
          <a:lstStyle/>
          <a:p>
            <a:pPr defTabSz="933119">
              <a:lnSpc>
                <a:spcPct val="90000"/>
              </a:lnSpc>
              <a:spcBef>
                <a:spcPts val="492"/>
              </a:spcBef>
            </a:pPr>
            <a:r>
              <a:rPr lang="da-DK" sz="2000" dirty="0">
                <a:latin typeface="Helvetica" charset="0"/>
                <a:ea typeface="Helvetica" charset="0"/>
                <a:cs typeface="Helvetica" charset="0"/>
                <a:sym typeface="Helvetica" charset="0"/>
              </a:rPr>
              <a:t>     </a:t>
            </a:r>
            <a:endParaRPr lang="da-DK" dirty="0"/>
          </a:p>
        </p:txBody>
      </p:sp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1301502" y="2995911"/>
            <a:ext cx="3666753" cy="3360911"/>
            <a:chOff x="0" y="0"/>
            <a:chExt cx="411" cy="377"/>
          </a:xfrm>
        </p:grpSpPr>
        <p:sp>
          <p:nvSpPr>
            <p:cNvPr id="37891" name="AutoShape 3"/>
            <p:cNvSpPr>
              <a:spLocks/>
            </p:cNvSpPr>
            <p:nvPr/>
          </p:nvSpPr>
          <p:spPr bwMode="auto">
            <a:xfrm>
              <a:off x="27" y="0"/>
              <a:ext cx="357" cy="283"/>
            </a:xfrm>
            <a:prstGeom prst="triangle">
              <a:avLst>
                <a:gd name="adj" fmla="val 50000"/>
              </a:avLst>
            </a:prstGeom>
            <a:gradFill rotWithShape="0">
              <a:gsLst>
                <a:gs pos="0">
                  <a:srgbClr val="EDEDED"/>
                </a:gs>
                <a:gs pos="65001">
                  <a:srgbClr val="CFCFCF"/>
                </a:gs>
                <a:gs pos="100000">
                  <a:srgbClr val="BABABA"/>
                </a:gs>
              </a:gsLst>
              <a:lin ang="5400000"/>
            </a:gradFill>
            <a:ln w="13546" cap="flat" cmpd="sng">
              <a:solidFill>
                <a:srgbClr val="000000"/>
              </a:solidFill>
              <a:prstDash val="solid"/>
              <a:round/>
              <a:headEnd/>
              <a:tailEnd/>
            </a:ln>
            <a:effectLst>
              <a:outerShdw dist="20000" dir="5400000" algn="ctr" rotWithShape="0">
                <a:srgbClr val="000000">
                  <a:alpha val="37999"/>
                </a:srgbClr>
              </a:outerShdw>
            </a:effectLst>
          </p:spPr>
          <p:txBody>
            <a:bodyPr lIns="72248" tIns="72248" rIns="72248" bIns="72248" anchor="ctr"/>
            <a:lstStyle/>
            <a:p>
              <a:pPr>
                <a:defRPr/>
              </a:pPr>
              <a:endParaRPr lang="da-DK"/>
            </a:p>
          </p:txBody>
        </p:sp>
        <p:sp>
          <p:nvSpPr>
            <p:cNvPr id="35855" name="Rectangle 4"/>
            <p:cNvSpPr>
              <a:spLocks/>
            </p:cNvSpPr>
            <p:nvPr/>
          </p:nvSpPr>
          <p:spPr bwMode="auto">
            <a:xfrm>
              <a:off x="116" y="186"/>
              <a:ext cx="179" cy="52"/>
            </a:xfrm>
            <a:prstGeom prst="rect">
              <a:avLst/>
            </a:prstGeom>
            <a:noFill/>
            <a:ln w="12700">
              <a:noFill/>
              <a:miter lim="0"/>
              <a:headEnd/>
              <a:tailEnd/>
            </a:ln>
          </p:spPr>
          <p:txBody>
            <a:bodyPr lIns="126435" tIns="72248" rIns="126435" bIns="72248" anchor="ctr"/>
            <a:lstStyle/>
            <a:p>
              <a:pPr defTabSz="914145"/>
              <a:r>
                <a:rPr lang="da-DK" sz="1200" b="1" dirty="0">
                  <a:ea typeface="Helvetica" charset="0"/>
                  <a:cs typeface="Helvetica" charset="0"/>
                  <a:sym typeface="Helvetica" charset="0"/>
                </a:rPr>
                <a:t>Mediepædagogisk praksis</a:t>
              </a:r>
              <a:endParaRPr lang="da-DK" dirty="0"/>
            </a:p>
          </p:txBody>
        </p:sp>
      </p:grpSp>
      <p:grpSp>
        <p:nvGrpSpPr>
          <p:cNvPr id="3" name="Group 5"/>
          <p:cNvGrpSpPr>
            <a:grpSpLocks/>
          </p:cNvGrpSpPr>
          <p:nvPr/>
        </p:nvGrpSpPr>
        <p:grpSpPr bwMode="auto">
          <a:xfrm>
            <a:off x="4469309" y="2995911"/>
            <a:ext cx="3667869" cy="3360911"/>
            <a:chOff x="0" y="0"/>
            <a:chExt cx="411" cy="377"/>
          </a:xfrm>
        </p:grpSpPr>
        <p:sp>
          <p:nvSpPr>
            <p:cNvPr id="37894" name="AutoShape 6"/>
            <p:cNvSpPr>
              <a:spLocks/>
            </p:cNvSpPr>
            <p:nvPr/>
          </p:nvSpPr>
          <p:spPr bwMode="auto">
            <a:xfrm>
              <a:off x="27" y="0"/>
              <a:ext cx="357" cy="283"/>
            </a:xfrm>
            <a:prstGeom prst="triangle">
              <a:avLst>
                <a:gd name="adj" fmla="val 50000"/>
              </a:avLst>
            </a:prstGeom>
            <a:gradFill rotWithShape="0">
              <a:gsLst>
                <a:gs pos="0">
                  <a:srgbClr val="EDEDED"/>
                </a:gs>
                <a:gs pos="65001">
                  <a:srgbClr val="CFCFCF"/>
                </a:gs>
                <a:gs pos="100000">
                  <a:srgbClr val="BABABA"/>
                </a:gs>
              </a:gsLst>
              <a:lin ang="5400000"/>
            </a:gradFill>
            <a:ln w="13546" cap="flat" cmpd="sng">
              <a:solidFill>
                <a:srgbClr val="000000"/>
              </a:solidFill>
              <a:prstDash val="solid"/>
              <a:round/>
              <a:headEnd/>
              <a:tailEnd/>
            </a:ln>
            <a:effectLst>
              <a:outerShdw dist="20000" dir="5400000" algn="ctr" rotWithShape="0">
                <a:srgbClr val="000000">
                  <a:alpha val="37999"/>
                </a:srgbClr>
              </a:outerShdw>
            </a:effectLst>
          </p:spPr>
          <p:txBody>
            <a:bodyPr lIns="0" tIns="0" rIns="0" bIns="0" anchor="ctr"/>
            <a:lstStyle/>
            <a:p>
              <a:pPr>
                <a:defRPr/>
              </a:pPr>
              <a:endParaRPr lang="da-DK"/>
            </a:p>
          </p:txBody>
        </p:sp>
        <p:sp>
          <p:nvSpPr>
            <p:cNvPr id="35853" name="Rectangle 7"/>
            <p:cNvSpPr>
              <a:spLocks/>
            </p:cNvSpPr>
            <p:nvPr/>
          </p:nvSpPr>
          <p:spPr bwMode="auto">
            <a:xfrm>
              <a:off x="116" y="186"/>
              <a:ext cx="179" cy="52"/>
            </a:xfrm>
            <a:prstGeom prst="rect">
              <a:avLst/>
            </a:prstGeom>
            <a:noFill/>
            <a:ln w="12700">
              <a:noFill/>
              <a:miter lim="0"/>
              <a:headEnd/>
              <a:tailEnd/>
            </a:ln>
          </p:spPr>
          <p:txBody>
            <a:bodyPr lIns="126435" tIns="72248" rIns="126435" bIns="72248" anchor="ctr"/>
            <a:lstStyle/>
            <a:p>
              <a:pPr defTabSz="914145"/>
              <a:r>
                <a:rPr lang="da-DK" sz="1200" b="1" dirty="0">
                  <a:ea typeface="Helvetica" charset="0"/>
                  <a:cs typeface="Helvetica" charset="0"/>
                  <a:sym typeface="Helvetica" charset="0"/>
                </a:rPr>
                <a:t>Organisationens mediekultur</a:t>
              </a:r>
              <a:endParaRPr lang="da-DK" dirty="0"/>
            </a:p>
          </p:txBody>
        </p:sp>
      </p:grpSp>
      <p:sp>
        <p:nvSpPr>
          <p:cNvPr id="35845" name="Rectangle 8"/>
          <p:cNvSpPr>
            <a:spLocks/>
          </p:cNvSpPr>
          <p:nvPr/>
        </p:nvSpPr>
        <p:spPr bwMode="auto">
          <a:xfrm>
            <a:off x="3994920" y="4796359"/>
            <a:ext cx="1729010" cy="1208856"/>
          </a:xfrm>
          <a:prstGeom prst="rect">
            <a:avLst/>
          </a:prstGeom>
          <a:noFill/>
          <a:ln w="12700">
            <a:noFill/>
            <a:miter lim="0"/>
            <a:headEnd/>
            <a:tailEnd/>
          </a:ln>
        </p:spPr>
        <p:txBody>
          <a:bodyPr lIns="88896" tIns="50798" rIns="88896" bIns="50798"/>
          <a:lstStyle/>
          <a:p>
            <a:pPr defTabSz="914145"/>
            <a:endParaRPr lang="da-DK" dirty="0">
              <a:latin typeface="Helvetica" charset="0"/>
              <a:ea typeface="Helvetica" charset="0"/>
              <a:cs typeface="Helvetica" charset="0"/>
              <a:sym typeface="Helvetica" charset="0"/>
            </a:endParaRPr>
          </a:p>
          <a:p>
            <a:pPr defTabSz="914145"/>
            <a:endParaRPr lang="da-DK" dirty="0">
              <a:latin typeface="Helvetica" charset="0"/>
              <a:ea typeface="Helvetica" charset="0"/>
              <a:cs typeface="Helvetica" charset="0"/>
              <a:sym typeface="Helvetica" charset="0"/>
            </a:endParaRPr>
          </a:p>
          <a:p>
            <a:pPr defTabSz="914145"/>
            <a:r>
              <a:rPr lang="da-DK" dirty="0">
                <a:latin typeface="Helvetica" charset="0"/>
                <a:ea typeface="Helvetica" charset="0"/>
                <a:cs typeface="Helvetica" charset="0"/>
                <a:sym typeface="Helvetica" charset="0"/>
              </a:rPr>
              <a:t>       </a:t>
            </a:r>
            <a:r>
              <a:rPr lang="da-DK" dirty="0">
                <a:ea typeface="Helvetica" charset="0"/>
                <a:cs typeface="Helvetica" charset="0"/>
                <a:sym typeface="Helvetica" charset="0"/>
              </a:rPr>
              <a:t>Medievejleder</a:t>
            </a:r>
            <a:endParaRPr lang="da-DK" dirty="0"/>
          </a:p>
        </p:txBody>
      </p:sp>
      <p:sp>
        <p:nvSpPr>
          <p:cNvPr id="35846" name="Rectangle 9"/>
          <p:cNvSpPr>
            <a:spLocks/>
          </p:cNvSpPr>
          <p:nvPr/>
        </p:nvSpPr>
        <p:spPr bwMode="auto">
          <a:xfrm>
            <a:off x="2771552" y="1412007"/>
            <a:ext cx="1079376" cy="655215"/>
          </a:xfrm>
          <a:prstGeom prst="rect">
            <a:avLst/>
          </a:prstGeom>
          <a:noFill/>
          <a:ln w="12700">
            <a:noFill/>
            <a:miter lim="0"/>
            <a:headEnd/>
            <a:tailEnd/>
          </a:ln>
        </p:spPr>
        <p:txBody>
          <a:bodyPr lIns="88896" tIns="50798" rIns="88896" bIns="50798"/>
          <a:lstStyle/>
          <a:p>
            <a:pPr defTabSz="914145"/>
            <a:r>
              <a:rPr lang="da-DK" dirty="0">
                <a:latin typeface="Helvetica" charset="0"/>
                <a:ea typeface="Helvetica" charset="0"/>
                <a:cs typeface="Helvetica" charset="0"/>
                <a:sym typeface="Helvetica" charset="0"/>
              </a:rPr>
              <a:t>  </a:t>
            </a:r>
          </a:p>
        </p:txBody>
      </p:sp>
      <p:sp>
        <p:nvSpPr>
          <p:cNvPr id="35847" name="Rectangle 10"/>
          <p:cNvSpPr>
            <a:spLocks/>
          </p:cNvSpPr>
          <p:nvPr/>
        </p:nvSpPr>
        <p:spPr bwMode="auto">
          <a:xfrm>
            <a:off x="7235279" y="5318746"/>
            <a:ext cx="1224484" cy="655215"/>
          </a:xfrm>
          <a:prstGeom prst="rect">
            <a:avLst/>
          </a:prstGeom>
          <a:noFill/>
          <a:ln w="12700">
            <a:noFill/>
            <a:miter lim="0"/>
            <a:headEnd/>
            <a:tailEnd/>
          </a:ln>
        </p:spPr>
        <p:txBody>
          <a:bodyPr lIns="88896" tIns="50798" rIns="88896" bIns="50798"/>
          <a:lstStyle/>
          <a:p>
            <a:pPr defTabSz="914145"/>
            <a:endParaRPr lang="da-DK" dirty="0">
              <a:latin typeface="Helvetica" charset="0"/>
              <a:ea typeface="Helvetica" charset="0"/>
              <a:cs typeface="Helvetica" charset="0"/>
              <a:sym typeface="Helvetica" charset="0"/>
            </a:endParaRPr>
          </a:p>
          <a:p>
            <a:pPr defTabSz="914145"/>
            <a:r>
              <a:rPr lang="da-DK" dirty="0">
                <a:latin typeface="Helvetica" charset="0"/>
                <a:ea typeface="Helvetica" charset="0"/>
                <a:cs typeface="Helvetica" charset="0"/>
                <a:sym typeface="Helvetica" charset="0"/>
              </a:rPr>
              <a:t> </a:t>
            </a:r>
            <a:r>
              <a:rPr lang="da-DK" dirty="0">
                <a:ea typeface="Helvetica" charset="0"/>
                <a:cs typeface="Helvetica" charset="0"/>
                <a:sym typeface="Helvetica" charset="0"/>
              </a:rPr>
              <a:t>Ledelse</a:t>
            </a:r>
            <a:endParaRPr lang="da-DK" dirty="0"/>
          </a:p>
        </p:txBody>
      </p:sp>
      <p:sp>
        <p:nvSpPr>
          <p:cNvPr id="35848" name="Rectangle 11"/>
          <p:cNvSpPr>
            <a:spLocks/>
          </p:cNvSpPr>
          <p:nvPr/>
        </p:nvSpPr>
        <p:spPr bwMode="auto">
          <a:xfrm>
            <a:off x="754559" y="5588869"/>
            <a:ext cx="1656457" cy="378395"/>
          </a:xfrm>
          <a:prstGeom prst="rect">
            <a:avLst/>
          </a:prstGeom>
          <a:noFill/>
          <a:ln w="12700">
            <a:noFill/>
            <a:miter lim="0"/>
            <a:headEnd/>
            <a:tailEnd/>
          </a:ln>
        </p:spPr>
        <p:txBody>
          <a:bodyPr lIns="88896" tIns="50798" rIns="88896" bIns="50798"/>
          <a:lstStyle/>
          <a:p>
            <a:pPr defTabSz="914145"/>
            <a:r>
              <a:rPr lang="da-DK" dirty="0">
                <a:latin typeface="Helvetica" charset="0"/>
                <a:ea typeface="Helvetica" charset="0"/>
                <a:cs typeface="Helvetica" charset="0"/>
                <a:sym typeface="Helvetica" charset="0"/>
              </a:rPr>
              <a:t>        </a:t>
            </a:r>
            <a:r>
              <a:rPr lang="da-DK" dirty="0">
                <a:ea typeface="Helvetica" charset="0"/>
                <a:cs typeface="Helvetica" charset="0"/>
                <a:sym typeface="Helvetica" charset="0"/>
              </a:rPr>
              <a:t>Lærer</a:t>
            </a:r>
            <a:endParaRPr lang="da-DK" dirty="0"/>
          </a:p>
        </p:txBody>
      </p:sp>
      <p:sp>
        <p:nvSpPr>
          <p:cNvPr id="35849" name="Rectangle 12"/>
          <p:cNvSpPr>
            <a:spLocks/>
          </p:cNvSpPr>
          <p:nvPr/>
        </p:nvSpPr>
        <p:spPr bwMode="auto">
          <a:xfrm>
            <a:off x="2339579" y="836043"/>
            <a:ext cx="4895701" cy="792757"/>
          </a:xfrm>
          <a:prstGeom prst="rect">
            <a:avLst/>
          </a:prstGeom>
          <a:solidFill>
            <a:srgbClr val="FFFFFF"/>
          </a:solidFill>
          <a:ln w="36124">
            <a:solidFill>
              <a:srgbClr val="000000"/>
            </a:solidFill>
            <a:round/>
            <a:headEnd/>
            <a:tailEnd/>
          </a:ln>
        </p:spPr>
        <p:txBody>
          <a:bodyPr lIns="88896" tIns="50798" rIns="88896" bIns="50798"/>
          <a:lstStyle/>
          <a:p>
            <a:pPr defTabSz="914145"/>
            <a:r>
              <a:rPr lang="da-DK" sz="3200" b="1" dirty="0">
                <a:latin typeface="Helvetica" charset="0"/>
                <a:ea typeface="Helvetica" charset="0"/>
                <a:cs typeface="Helvetica" charset="0"/>
                <a:sym typeface="Helvetica" charset="0"/>
              </a:rPr>
              <a:t>    </a:t>
            </a:r>
            <a:r>
              <a:rPr lang="da-DK" sz="3200" b="1" dirty="0" smtClean="0">
                <a:latin typeface="Helvetica" charset="0"/>
                <a:ea typeface="Helvetica" charset="0"/>
                <a:cs typeface="Helvetica" charset="0"/>
                <a:sym typeface="Helvetica" charset="0"/>
              </a:rPr>
              <a:t> </a:t>
            </a:r>
            <a:r>
              <a:rPr lang="da-DK" sz="2700" b="1" dirty="0" smtClean="0">
                <a:ea typeface="Helvetica" charset="0"/>
                <a:cs typeface="Helvetica" charset="0"/>
                <a:sym typeface="Helvetica" charset="0"/>
              </a:rPr>
              <a:t>UDVIKLINGSPERSPEKTIV</a:t>
            </a:r>
            <a:r>
              <a:rPr lang="da-DK" sz="2700" b="1" dirty="0">
                <a:ea typeface="Helvetica" charset="0"/>
                <a:cs typeface="Helvetica" charset="0"/>
                <a:sym typeface="Helvetica" charset="0"/>
              </a:rPr>
              <a:t>?</a:t>
            </a:r>
            <a:r>
              <a:rPr lang="da-DK" sz="3200" b="1" dirty="0">
                <a:latin typeface="Helvetica" charset="0"/>
                <a:ea typeface="Helvetica" charset="0"/>
                <a:cs typeface="Helvetica" charset="0"/>
                <a:sym typeface="Helvetica" charset="0"/>
              </a:rPr>
              <a:t>  </a:t>
            </a:r>
            <a:endParaRPr lang="da-DK" dirty="0"/>
          </a:p>
        </p:txBody>
      </p:sp>
      <p:sp>
        <p:nvSpPr>
          <p:cNvPr id="35850" name="Rectangle 13"/>
          <p:cNvSpPr>
            <a:spLocks/>
          </p:cNvSpPr>
          <p:nvPr/>
        </p:nvSpPr>
        <p:spPr bwMode="auto">
          <a:xfrm>
            <a:off x="2842990" y="2707928"/>
            <a:ext cx="784696" cy="351607"/>
          </a:xfrm>
          <a:prstGeom prst="rect">
            <a:avLst/>
          </a:prstGeom>
          <a:noFill/>
          <a:ln w="12700">
            <a:noFill/>
            <a:miter lim="0"/>
            <a:headEnd/>
            <a:tailEnd/>
          </a:ln>
        </p:spPr>
        <p:txBody>
          <a:bodyPr lIns="88896" tIns="50798" rIns="88896" bIns="50798"/>
          <a:lstStyle/>
          <a:p>
            <a:pPr defTabSz="914145"/>
            <a:r>
              <a:rPr lang="da-DK" sz="1500" dirty="0">
                <a:ea typeface="Helvetica" charset="0"/>
                <a:cs typeface="Helvetica" charset="0"/>
                <a:sym typeface="Helvetica" charset="0"/>
              </a:rPr>
              <a:t>Elev</a:t>
            </a:r>
            <a:endParaRPr lang="da-DK" dirty="0"/>
          </a:p>
        </p:txBody>
      </p:sp>
      <p:sp>
        <p:nvSpPr>
          <p:cNvPr id="35851" name="Rectangle 14"/>
          <p:cNvSpPr>
            <a:spLocks/>
          </p:cNvSpPr>
          <p:nvPr/>
        </p:nvSpPr>
        <p:spPr bwMode="auto">
          <a:xfrm>
            <a:off x="5075412" y="2707928"/>
            <a:ext cx="2952378" cy="351607"/>
          </a:xfrm>
          <a:prstGeom prst="rect">
            <a:avLst/>
          </a:prstGeom>
          <a:noFill/>
          <a:ln w="12700">
            <a:noFill/>
            <a:miter lim="0"/>
            <a:headEnd/>
            <a:tailEnd/>
          </a:ln>
        </p:spPr>
        <p:txBody>
          <a:bodyPr lIns="88896" tIns="50798" rIns="88896" bIns="50798"/>
          <a:lstStyle/>
          <a:p>
            <a:pPr defTabSz="914145"/>
            <a:r>
              <a:rPr lang="da-DK" sz="1500" dirty="0">
                <a:ea typeface="Helvetica" charset="0"/>
                <a:cs typeface="Helvetica" charset="0"/>
                <a:sym typeface="Helvetica" charset="0"/>
              </a:rPr>
              <a:t>Andre vejledere/konsulenter</a:t>
            </a:r>
            <a:endParaRPr lang="da-DK" dirty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628800"/>
          </a:xfrm>
        </p:spPr>
        <p:txBody>
          <a:bodyPr>
            <a:normAutofit fontScale="90000"/>
          </a:bodyPr>
          <a:lstStyle/>
          <a:p>
            <a:r>
              <a:rPr lang="da-DK" b="1" dirty="0" smtClean="0"/>
              <a:t/>
            </a:r>
            <a:br>
              <a:rPr lang="da-DK" b="1" dirty="0" smtClean="0"/>
            </a:br>
            <a:r>
              <a:rPr lang="da-DK" b="1" dirty="0"/>
              <a:t/>
            </a:r>
            <a:br>
              <a:rPr lang="da-DK" b="1" dirty="0"/>
            </a:br>
            <a:r>
              <a:rPr lang="da-DK" b="1" dirty="0" smtClean="0"/>
              <a:t/>
            </a:r>
            <a:br>
              <a:rPr lang="da-DK" b="1" dirty="0" smtClean="0"/>
            </a:br>
            <a:r>
              <a:rPr lang="da-DK" b="1" dirty="0" smtClean="0"/>
              <a:t>Kollegavejledning </a:t>
            </a:r>
            <a:r>
              <a:rPr lang="da-DK" b="1" dirty="0"/>
              <a:t>i Frederiksberg </a:t>
            </a:r>
            <a:r>
              <a:rPr lang="da-DK" b="1" dirty="0" smtClean="0"/>
              <a:t>kommune – 2009-2011</a:t>
            </a:r>
            <a:br>
              <a:rPr lang="da-DK" b="1" dirty="0" smtClean="0"/>
            </a:br>
            <a:r>
              <a:rPr lang="da-DK" b="1" dirty="0"/>
              <a:t/>
            </a:r>
            <a:br>
              <a:rPr lang="da-DK" b="1" dirty="0"/>
            </a:br>
            <a:endParaRPr lang="da-DK" dirty="0"/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>
          <a:xfrm>
            <a:off x="457200" y="1772816"/>
            <a:ext cx="8229600" cy="4353347"/>
          </a:xfrm>
          <a:solidFill>
            <a:schemeClr val="bg1">
              <a:lumMod val="95000"/>
            </a:schemeClr>
          </a:solidFill>
        </p:spPr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da-DK" b="1" dirty="0" smtClean="0"/>
              <a:t>Efter år 1:</a:t>
            </a:r>
          </a:p>
          <a:p>
            <a:pPr>
              <a:buNone/>
            </a:pPr>
            <a:endParaRPr lang="da-DK" b="1" dirty="0"/>
          </a:p>
          <a:p>
            <a:pPr>
              <a:buNone/>
            </a:pPr>
            <a:r>
              <a:rPr lang="da-DK" b="1" i="1" dirty="0" smtClean="0"/>
              <a:t>Barrierer</a:t>
            </a:r>
            <a:r>
              <a:rPr lang="da-DK" b="1" i="1" dirty="0"/>
              <a:t>:</a:t>
            </a:r>
            <a:endParaRPr lang="da-DK" b="1" dirty="0"/>
          </a:p>
          <a:p>
            <a:r>
              <a:rPr lang="da-DK" b="1" dirty="0" smtClean="0"/>
              <a:t>kan…</a:t>
            </a:r>
            <a:endParaRPr lang="da-DK" b="1" dirty="0"/>
          </a:p>
          <a:p>
            <a:r>
              <a:rPr lang="da-DK" b="1" dirty="0" smtClean="0"/>
              <a:t>ingen </a:t>
            </a:r>
            <a:r>
              <a:rPr lang="da-DK" b="1" dirty="0"/>
              <a:t>vejlederkultur og for meget brandslukning</a:t>
            </a:r>
          </a:p>
          <a:p>
            <a:r>
              <a:rPr lang="da-DK" b="1" dirty="0" smtClean="0"/>
              <a:t>vejlederens </a:t>
            </a:r>
            <a:r>
              <a:rPr lang="da-DK" b="1" dirty="0"/>
              <a:t>manglende voksenpædagogiske kompetencer</a:t>
            </a:r>
          </a:p>
          <a:p>
            <a:r>
              <a:rPr lang="da-DK" b="1" dirty="0" smtClean="0"/>
              <a:t>manglende </a:t>
            </a:r>
            <a:r>
              <a:rPr lang="da-DK" b="1" dirty="0"/>
              <a:t>fælles begrebsbrug</a:t>
            </a:r>
          </a:p>
          <a:p>
            <a:r>
              <a:rPr lang="da-DK" b="1" dirty="0" smtClean="0"/>
              <a:t>mere </a:t>
            </a:r>
            <a:r>
              <a:rPr lang="da-DK" b="1" dirty="0"/>
              <a:t>tradition for uformel end formel vejledning</a:t>
            </a:r>
          </a:p>
          <a:p>
            <a:r>
              <a:rPr lang="da-DK" b="1" dirty="0" smtClean="0"/>
              <a:t>manglende </a:t>
            </a:r>
            <a:r>
              <a:rPr lang="da-DK" b="1" dirty="0"/>
              <a:t>tillid til det tekniske udstyr og mangel på udstyr</a:t>
            </a:r>
          </a:p>
          <a:p>
            <a:r>
              <a:rPr lang="da-DK" b="1" dirty="0" smtClean="0"/>
              <a:t>manglende </a:t>
            </a:r>
            <a:r>
              <a:rPr lang="da-DK" b="1" dirty="0"/>
              <a:t>økonomisk prioritering</a:t>
            </a:r>
          </a:p>
          <a:p>
            <a:pPr>
              <a:buNone/>
            </a:pPr>
            <a:endParaRPr lang="da-DK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a-DK" b="1" dirty="0" smtClean="0"/>
              <a:t/>
            </a:r>
            <a:br>
              <a:rPr lang="da-DK" b="1" dirty="0" smtClean="0"/>
            </a:br>
            <a:r>
              <a:rPr lang="da-DK" b="1" dirty="0"/>
              <a:t/>
            </a:r>
            <a:br>
              <a:rPr lang="da-DK" b="1" dirty="0"/>
            </a:br>
            <a:r>
              <a:rPr lang="da-DK" b="1" dirty="0" smtClean="0"/>
              <a:t/>
            </a:r>
            <a:br>
              <a:rPr lang="da-DK" b="1" dirty="0" smtClean="0"/>
            </a:br>
            <a:r>
              <a:rPr lang="da-DK" b="1" dirty="0" smtClean="0"/>
              <a:t>Kollegavejledning </a:t>
            </a:r>
            <a:r>
              <a:rPr lang="da-DK" b="1" dirty="0"/>
              <a:t>i Frederiksberg </a:t>
            </a:r>
            <a:r>
              <a:rPr lang="da-DK" b="1" dirty="0" smtClean="0"/>
              <a:t>kommune – 2009-2011</a:t>
            </a:r>
            <a:br>
              <a:rPr lang="da-DK" b="1" dirty="0" smtClean="0"/>
            </a:br>
            <a:r>
              <a:rPr lang="da-DK" b="1" dirty="0"/>
              <a:t/>
            </a:r>
            <a:br>
              <a:rPr lang="da-DK" b="1" dirty="0"/>
            </a:br>
            <a:endParaRPr lang="da-DK" dirty="0"/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>
          <a:xfrm>
            <a:off x="457200" y="1772816"/>
            <a:ext cx="8229600" cy="4353347"/>
          </a:xfrm>
          <a:solidFill>
            <a:schemeClr val="bg1">
              <a:lumMod val="95000"/>
            </a:schemeClr>
          </a:solidFill>
        </p:spPr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da-DK" b="1" dirty="0" smtClean="0"/>
              <a:t>Efter år 1:</a:t>
            </a:r>
            <a:endParaRPr lang="da-DK" b="1" dirty="0"/>
          </a:p>
          <a:p>
            <a:pPr>
              <a:buNone/>
            </a:pPr>
            <a:endParaRPr lang="da-DK" b="1" i="1" dirty="0" smtClean="0"/>
          </a:p>
          <a:p>
            <a:pPr>
              <a:buNone/>
            </a:pPr>
            <a:r>
              <a:rPr lang="da-DK" b="1" i="1" dirty="0" smtClean="0"/>
              <a:t>Udviklingsperspektiver</a:t>
            </a:r>
            <a:r>
              <a:rPr lang="da-DK" b="1" i="1" dirty="0"/>
              <a:t>:</a:t>
            </a:r>
            <a:endParaRPr lang="da-DK" b="1" dirty="0"/>
          </a:p>
          <a:p>
            <a:r>
              <a:rPr lang="da-DK" b="1" dirty="0" smtClean="0"/>
              <a:t>skal…</a:t>
            </a:r>
            <a:endParaRPr lang="da-DK" b="1" dirty="0"/>
          </a:p>
          <a:p>
            <a:r>
              <a:rPr lang="da-DK" b="1" dirty="0" smtClean="0"/>
              <a:t>inddrage </a:t>
            </a:r>
            <a:r>
              <a:rPr lang="da-DK" b="1" dirty="0"/>
              <a:t>andre vejledere (læsevejledere, matematikvejledere mm)</a:t>
            </a:r>
          </a:p>
          <a:p>
            <a:r>
              <a:rPr lang="da-DK" b="1" dirty="0" smtClean="0"/>
              <a:t>indkøb </a:t>
            </a:r>
            <a:r>
              <a:rPr lang="da-DK" b="1" dirty="0"/>
              <a:t>af materialer og udstyr skal begrundes pædagogisk</a:t>
            </a:r>
          </a:p>
          <a:p>
            <a:r>
              <a:rPr lang="da-DK" b="1" dirty="0" smtClean="0"/>
              <a:t>vejledning </a:t>
            </a:r>
            <a:r>
              <a:rPr lang="da-DK" b="1" dirty="0"/>
              <a:t>skal tidsfastsættes</a:t>
            </a:r>
          </a:p>
          <a:p>
            <a:r>
              <a:rPr lang="da-DK" b="1" dirty="0" smtClean="0"/>
              <a:t>struktureret </a:t>
            </a:r>
            <a:r>
              <a:rPr lang="da-DK" b="1" dirty="0"/>
              <a:t>formel vejledning</a:t>
            </a:r>
          </a:p>
          <a:p>
            <a:r>
              <a:rPr lang="da-DK" b="1" dirty="0" smtClean="0"/>
              <a:t>vejlederen </a:t>
            </a:r>
            <a:r>
              <a:rPr lang="da-DK" b="1" dirty="0"/>
              <a:t>skal have adgang til og bruge årsplanerne</a:t>
            </a:r>
          </a:p>
          <a:p>
            <a:r>
              <a:rPr lang="da-DK" b="1" dirty="0" smtClean="0"/>
              <a:t>ledelsens </a:t>
            </a:r>
            <a:r>
              <a:rPr lang="da-DK" b="1" dirty="0"/>
              <a:t>opbakning</a:t>
            </a:r>
          </a:p>
          <a:p>
            <a:pPr>
              <a:buNone/>
            </a:pPr>
            <a:endParaRPr lang="da-DK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da-DK" sz="2000" b="1" dirty="0" smtClean="0"/>
              <a:t>UDVIKLINGSPROJEKTET</a:t>
            </a:r>
            <a:r>
              <a:rPr lang="da-DK" sz="2000" dirty="0" smtClean="0"/>
              <a:t/>
            </a:r>
            <a:br>
              <a:rPr lang="da-DK" sz="2000" dirty="0" smtClean="0"/>
            </a:br>
            <a:r>
              <a:rPr lang="da-DK" sz="1700" dirty="0" smtClean="0"/>
              <a:t/>
            </a:r>
            <a:br>
              <a:rPr lang="da-DK" sz="1700" dirty="0" smtClean="0"/>
            </a:br>
            <a:r>
              <a:rPr lang="da-DK" sz="1700" dirty="0" smtClean="0"/>
              <a:t/>
            </a:r>
            <a:br>
              <a:rPr lang="da-DK" sz="1700" dirty="0" smtClean="0"/>
            </a:br>
            <a:r>
              <a:rPr lang="da-DK" sz="1700" dirty="0" smtClean="0"/>
              <a:t>                                                           </a:t>
            </a:r>
            <a:br>
              <a:rPr lang="da-DK" sz="1700" dirty="0" smtClean="0"/>
            </a:br>
            <a:r>
              <a:rPr lang="da-DK" sz="1700" dirty="0" smtClean="0"/>
              <a:t>                                                        </a:t>
            </a:r>
            <a:r>
              <a:rPr lang="da-DK" sz="1700" b="1" dirty="0" smtClean="0"/>
              <a:t>SVENDBORG KOMMUNE 2011-2013	</a:t>
            </a:r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 defTabSz="914145">
              <a:lnSpc>
                <a:spcPct val="80000"/>
              </a:lnSpc>
              <a:spcBef>
                <a:spcPts val="70"/>
              </a:spcBef>
              <a:buNone/>
              <a:defRPr/>
            </a:pPr>
            <a:endParaRPr lang="da-DK" sz="1100" dirty="0" smtClean="0">
              <a:latin typeface="Helvetica" charset="0"/>
              <a:ea typeface="Helvetica" charset="0"/>
              <a:cs typeface="Helvetica" charset="0"/>
              <a:sym typeface="Helvetica" charset="0"/>
            </a:endParaRPr>
          </a:p>
          <a:p>
            <a:pPr marL="0" indent="0" defTabSz="914145">
              <a:lnSpc>
                <a:spcPct val="80000"/>
              </a:lnSpc>
              <a:spcBef>
                <a:spcPts val="70"/>
              </a:spcBef>
              <a:buNone/>
              <a:defRPr/>
            </a:pPr>
            <a:endParaRPr lang="da-DK" sz="1100" dirty="0" smtClean="0">
              <a:latin typeface="Helvetica" charset="0"/>
              <a:ea typeface="Helvetica" charset="0"/>
              <a:cs typeface="Helvetica" charset="0"/>
              <a:sym typeface="Helvetica" charset="0"/>
            </a:endParaRPr>
          </a:p>
          <a:p>
            <a:pPr marL="0" indent="0" defTabSz="914145">
              <a:lnSpc>
                <a:spcPct val="80000"/>
              </a:lnSpc>
              <a:spcBef>
                <a:spcPts val="70"/>
              </a:spcBef>
              <a:buNone/>
              <a:defRPr/>
            </a:pPr>
            <a:endParaRPr lang="da-DK" sz="1100" dirty="0" smtClean="0">
              <a:latin typeface="Helvetica" charset="0"/>
              <a:ea typeface="Helvetica" charset="0"/>
              <a:cs typeface="Helvetica" charset="0"/>
              <a:sym typeface="Helvetica" charset="0"/>
            </a:endParaRPr>
          </a:p>
          <a:p>
            <a:pPr marL="0" indent="0" defTabSz="914145">
              <a:lnSpc>
                <a:spcPct val="80000"/>
              </a:lnSpc>
              <a:spcBef>
                <a:spcPts val="70"/>
              </a:spcBef>
              <a:buNone/>
              <a:defRPr/>
            </a:pPr>
            <a:endParaRPr lang="da-DK" sz="1100" dirty="0" smtClean="0">
              <a:latin typeface="Helvetica" charset="0"/>
              <a:ea typeface="Helvetica" charset="0"/>
              <a:cs typeface="Helvetica" charset="0"/>
              <a:sym typeface="Helvetica" charset="0"/>
            </a:endParaRPr>
          </a:p>
          <a:p>
            <a:pPr marL="0" indent="0" defTabSz="914145">
              <a:lnSpc>
                <a:spcPct val="80000"/>
              </a:lnSpc>
              <a:spcBef>
                <a:spcPts val="70"/>
              </a:spcBef>
              <a:buNone/>
              <a:defRPr/>
            </a:pPr>
            <a:endParaRPr lang="da-DK" sz="1100" dirty="0" smtClean="0">
              <a:latin typeface="Helvetica" charset="0"/>
              <a:ea typeface="Helvetica" charset="0"/>
              <a:cs typeface="Helvetica" charset="0"/>
              <a:sym typeface="Helvetica" charset="0"/>
            </a:endParaRPr>
          </a:p>
          <a:p>
            <a:pPr marL="0" indent="0" defTabSz="914145">
              <a:lnSpc>
                <a:spcPct val="80000"/>
              </a:lnSpc>
              <a:spcBef>
                <a:spcPts val="70"/>
              </a:spcBef>
              <a:buNone/>
              <a:defRPr/>
            </a:pPr>
            <a:endParaRPr lang="da-DK" sz="1300" dirty="0" smtClean="0">
              <a:latin typeface="Helvetica" charset="0"/>
              <a:ea typeface="Helvetica" charset="0"/>
              <a:cs typeface="Helvetica" charset="0"/>
              <a:sym typeface="Helvetica" charset="0"/>
            </a:endParaRPr>
          </a:p>
          <a:p>
            <a:pPr marL="0" indent="0" defTabSz="914145">
              <a:lnSpc>
                <a:spcPct val="80000"/>
              </a:lnSpc>
              <a:spcBef>
                <a:spcPts val="70"/>
              </a:spcBef>
              <a:buNone/>
              <a:defRPr/>
            </a:pPr>
            <a:endParaRPr lang="da-DK" sz="1300" dirty="0" smtClean="0">
              <a:latin typeface="Helvetica" charset="0"/>
              <a:ea typeface="Helvetica" charset="0"/>
              <a:cs typeface="Helvetica" charset="0"/>
              <a:sym typeface="Helvetica" charset="0"/>
            </a:endParaRPr>
          </a:p>
          <a:p>
            <a:pPr marL="0" indent="0" defTabSz="914145">
              <a:lnSpc>
                <a:spcPct val="80000"/>
              </a:lnSpc>
              <a:spcBef>
                <a:spcPts val="70"/>
              </a:spcBef>
              <a:buNone/>
              <a:defRPr/>
            </a:pPr>
            <a:endParaRPr lang="da-DK" sz="1300" dirty="0" smtClean="0">
              <a:latin typeface="Helvetica" charset="0"/>
              <a:ea typeface="Helvetica" charset="0"/>
              <a:cs typeface="Helvetica" charset="0"/>
              <a:sym typeface="Helvetica" charset="0"/>
            </a:endParaRPr>
          </a:p>
          <a:p>
            <a:pPr marL="0" indent="0" defTabSz="914145">
              <a:lnSpc>
                <a:spcPct val="80000"/>
              </a:lnSpc>
              <a:spcBef>
                <a:spcPts val="70"/>
              </a:spcBef>
              <a:buNone/>
              <a:defRPr/>
            </a:pPr>
            <a:endParaRPr lang="da-DK" sz="1300" dirty="0" smtClean="0">
              <a:latin typeface="Helvetica" charset="0"/>
              <a:ea typeface="Helvetica" charset="0"/>
              <a:cs typeface="Helvetica" charset="0"/>
              <a:sym typeface="Helvetica" charset="0"/>
            </a:endParaRPr>
          </a:p>
          <a:p>
            <a:pPr marL="0" indent="0" defTabSz="914145">
              <a:lnSpc>
                <a:spcPct val="80000"/>
              </a:lnSpc>
              <a:spcBef>
                <a:spcPts val="70"/>
              </a:spcBef>
              <a:buNone/>
              <a:defRPr/>
            </a:pPr>
            <a:r>
              <a:rPr lang="da-DK" sz="1300" dirty="0" smtClean="0">
                <a:latin typeface="Helvetica" charset="0"/>
                <a:ea typeface="Helvetica" charset="0"/>
                <a:cs typeface="Helvetica" charset="0"/>
                <a:sym typeface="Helvetica" charset="0"/>
              </a:rPr>
              <a:t>Hver skole bedes indsende 1 til 3 korte, uredigerede videooptagelser </a:t>
            </a:r>
          </a:p>
          <a:p>
            <a:pPr marL="0" indent="0" defTabSz="914145">
              <a:lnSpc>
                <a:spcPct val="80000"/>
              </a:lnSpc>
              <a:spcBef>
                <a:spcPts val="70"/>
              </a:spcBef>
              <a:buNone/>
              <a:defRPr/>
            </a:pPr>
            <a:r>
              <a:rPr lang="da-DK" sz="1300" dirty="0" smtClean="0">
                <a:latin typeface="Helvetica" charset="0"/>
                <a:ea typeface="Helvetica" charset="0"/>
                <a:cs typeface="Helvetica" charset="0"/>
                <a:sym typeface="Helvetica" charset="0"/>
              </a:rPr>
              <a:t>(af max. 5 min. varighed), der belyser arbejdet med de udvalgte digitale værktøjer sammen med elever og lærere.</a:t>
            </a:r>
          </a:p>
          <a:p>
            <a:pPr marL="0" indent="0" defTabSz="914145">
              <a:lnSpc>
                <a:spcPct val="80000"/>
              </a:lnSpc>
              <a:spcBef>
                <a:spcPts val="70"/>
              </a:spcBef>
              <a:buNone/>
              <a:defRPr/>
            </a:pPr>
            <a:r>
              <a:rPr lang="da-DK" sz="1300" dirty="0" smtClean="0">
                <a:latin typeface="Helvetica" charset="0"/>
                <a:ea typeface="Helvetica" charset="0"/>
                <a:cs typeface="Helvetica" charset="0"/>
                <a:sym typeface="Helvetica" charset="0"/>
              </a:rPr>
              <a:t> </a:t>
            </a:r>
          </a:p>
          <a:p>
            <a:pPr marL="0" indent="0" defTabSz="914145">
              <a:lnSpc>
                <a:spcPct val="80000"/>
              </a:lnSpc>
              <a:spcBef>
                <a:spcPts val="70"/>
              </a:spcBef>
              <a:buNone/>
              <a:defRPr/>
            </a:pPr>
            <a:r>
              <a:rPr lang="da-DK" sz="1300" dirty="0" smtClean="0">
                <a:latin typeface="Helvetica" charset="0"/>
                <a:ea typeface="Helvetica" charset="0"/>
                <a:cs typeface="Helvetica" charset="0"/>
                <a:sym typeface="Helvetica" charset="0"/>
              </a:rPr>
              <a:t>Vigtigt: Hver video indledes med en meget kort præsentation af:</a:t>
            </a:r>
          </a:p>
          <a:p>
            <a:pPr marL="0" indent="0" defTabSz="914145">
              <a:lnSpc>
                <a:spcPct val="80000"/>
              </a:lnSpc>
              <a:spcBef>
                <a:spcPts val="70"/>
              </a:spcBef>
              <a:buNone/>
              <a:defRPr/>
            </a:pPr>
            <a:r>
              <a:rPr lang="da-DK" sz="1300" b="1" dirty="0" smtClean="0">
                <a:latin typeface="Helvetica" charset="0"/>
                <a:ea typeface="Helvetica" charset="0"/>
                <a:cs typeface="Helvetica" charset="0"/>
                <a:sym typeface="Helvetica" charset="0"/>
              </a:rPr>
              <a:t>skole, matrikel, klassetrin og tema (fag/emne/projekt). </a:t>
            </a:r>
            <a:endParaRPr lang="da-DK" sz="1300" dirty="0" smtClean="0">
              <a:latin typeface="Helvetica" charset="0"/>
              <a:ea typeface="Helvetica" charset="0"/>
              <a:cs typeface="Helvetica" charset="0"/>
              <a:sym typeface="Helvetica" charset="0"/>
            </a:endParaRPr>
          </a:p>
          <a:p>
            <a:pPr marL="0" indent="0" defTabSz="914145">
              <a:lnSpc>
                <a:spcPct val="80000"/>
              </a:lnSpc>
              <a:spcBef>
                <a:spcPts val="70"/>
              </a:spcBef>
              <a:buNone/>
              <a:defRPr/>
            </a:pPr>
            <a:r>
              <a:rPr lang="da-DK" sz="1300" dirty="0" smtClean="0">
                <a:latin typeface="Helvetica" charset="0"/>
                <a:ea typeface="Helvetica" charset="0"/>
                <a:cs typeface="Helvetica" charset="0"/>
                <a:sym typeface="Helvetica" charset="0"/>
              </a:rPr>
              <a:t> </a:t>
            </a:r>
          </a:p>
          <a:p>
            <a:pPr marL="0" indent="0" defTabSz="914145">
              <a:lnSpc>
                <a:spcPct val="80000"/>
              </a:lnSpc>
              <a:spcBef>
                <a:spcPts val="70"/>
              </a:spcBef>
              <a:buNone/>
              <a:defRPr/>
            </a:pPr>
            <a:r>
              <a:rPr lang="da-DK" sz="1300" dirty="0" smtClean="0">
                <a:latin typeface="Helvetica" charset="0"/>
                <a:ea typeface="Helvetica" charset="0"/>
                <a:cs typeface="Helvetica" charset="0"/>
                <a:sym typeface="Helvetica" charset="0"/>
              </a:rPr>
              <a:t>Video(</a:t>
            </a:r>
            <a:r>
              <a:rPr lang="da-DK" sz="1300" dirty="0" err="1" smtClean="0">
                <a:latin typeface="Helvetica" charset="0"/>
                <a:ea typeface="Helvetica" charset="0"/>
                <a:cs typeface="Helvetica" charset="0"/>
                <a:sym typeface="Helvetica" charset="0"/>
              </a:rPr>
              <a:t>erne</a:t>
            </a:r>
            <a:r>
              <a:rPr lang="da-DK" sz="1300" dirty="0" smtClean="0">
                <a:latin typeface="Helvetica" charset="0"/>
                <a:ea typeface="Helvetica" charset="0"/>
                <a:cs typeface="Helvetica" charset="0"/>
                <a:sym typeface="Helvetica" charset="0"/>
              </a:rPr>
              <a:t>) kan optages på mobiltelefon,  videokamera eller </a:t>
            </a:r>
            <a:r>
              <a:rPr lang="da-DK" sz="1300" dirty="0" err="1" smtClean="0">
                <a:latin typeface="Helvetica" charset="0"/>
                <a:ea typeface="Helvetica" charset="0"/>
                <a:cs typeface="Helvetica" charset="0"/>
                <a:sym typeface="Helvetica" charset="0"/>
              </a:rPr>
              <a:t>iPad</a:t>
            </a:r>
            <a:r>
              <a:rPr lang="da-DK" sz="1300" dirty="0" smtClean="0">
                <a:latin typeface="Helvetica" charset="0"/>
                <a:ea typeface="Helvetica" charset="0"/>
                <a:cs typeface="Helvetica" charset="0"/>
                <a:sym typeface="Helvetica" charset="0"/>
              </a:rPr>
              <a:t>. </a:t>
            </a:r>
          </a:p>
          <a:p>
            <a:pPr marL="0" indent="0" defTabSz="914145">
              <a:lnSpc>
                <a:spcPct val="80000"/>
              </a:lnSpc>
              <a:spcBef>
                <a:spcPts val="70"/>
              </a:spcBef>
              <a:buNone/>
              <a:defRPr/>
            </a:pPr>
            <a:r>
              <a:rPr lang="da-DK" sz="1300" dirty="0" smtClean="0">
                <a:latin typeface="Helvetica" charset="0"/>
                <a:ea typeface="Helvetica" charset="0"/>
                <a:cs typeface="Helvetica" charset="0"/>
                <a:sym typeface="Helvetica" charset="0"/>
              </a:rPr>
              <a:t>Gør hvad der er nemmest for jer. Jeres video </a:t>
            </a:r>
            <a:r>
              <a:rPr lang="da-DK" sz="1300" dirty="0" err="1" smtClean="0">
                <a:latin typeface="Helvetica" charset="0"/>
                <a:ea typeface="Helvetica" charset="0"/>
                <a:cs typeface="Helvetica" charset="0"/>
                <a:sym typeface="Helvetica" charset="0"/>
              </a:rPr>
              <a:t>streames</a:t>
            </a:r>
            <a:r>
              <a:rPr lang="da-DK" sz="1300" dirty="0" smtClean="0">
                <a:latin typeface="Helvetica" charset="0"/>
                <a:ea typeface="Helvetica" charset="0"/>
                <a:cs typeface="Helvetica" charset="0"/>
                <a:sym typeface="Helvetica" charset="0"/>
              </a:rPr>
              <a:t> direkte på den fælles private </a:t>
            </a:r>
            <a:r>
              <a:rPr lang="da-DK" sz="1300" dirty="0" err="1" smtClean="0">
                <a:latin typeface="Helvetica" charset="0"/>
                <a:ea typeface="Helvetica" charset="0"/>
                <a:cs typeface="Helvetica" charset="0"/>
                <a:sym typeface="Helvetica" charset="0"/>
              </a:rPr>
              <a:t>Bambuserkanal</a:t>
            </a:r>
            <a:r>
              <a:rPr lang="da-DK" sz="1300" dirty="0" smtClean="0">
                <a:latin typeface="Helvetica" charset="0"/>
                <a:ea typeface="Helvetica" charset="0"/>
                <a:cs typeface="Helvetica" charset="0"/>
                <a:sym typeface="Helvetica" charset="0"/>
              </a:rPr>
              <a:t>. Det er således kun deltagerne i projektet samt Ole og jeg der kan se jeres optagelser.</a:t>
            </a:r>
          </a:p>
          <a:p>
            <a:pPr marL="0" indent="0" defTabSz="914145">
              <a:lnSpc>
                <a:spcPct val="80000"/>
              </a:lnSpc>
              <a:spcBef>
                <a:spcPts val="70"/>
              </a:spcBef>
              <a:buNone/>
              <a:defRPr/>
            </a:pPr>
            <a:r>
              <a:rPr lang="da-DK" sz="1300" dirty="0" smtClean="0">
                <a:latin typeface="Helvetica" charset="0"/>
                <a:ea typeface="Helvetica" charset="0"/>
                <a:cs typeface="Helvetica" charset="0"/>
                <a:sym typeface="Helvetica" charset="0"/>
              </a:rPr>
              <a:t>Giv filen en titel der indeholder skolens navn og temaet.</a:t>
            </a:r>
          </a:p>
          <a:p>
            <a:pPr marL="0" indent="0" defTabSz="914145">
              <a:lnSpc>
                <a:spcPct val="80000"/>
              </a:lnSpc>
              <a:spcBef>
                <a:spcPts val="70"/>
              </a:spcBef>
              <a:buNone/>
              <a:defRPr/>
            </a:pPr>
            <a:r>
              <a:rPr lang="da-DK" sz="1300" dirty="0" smtClean="0">
                <a:latin typeface="Helvetica" charset="0"/>
                <a:ea typeface="Helvetica" charset="0"/>
                <a:cs typeface="Helvetica" charset="0"/>
                <a:sym typeface="Helvetica" charset="0"/>
              </a:rPr>
              <a:t>Videoerne benyttes som udgangspunkt for en senere vejledning sammen med Ole og Merete.</a:t>
            </a:r>
          </a:p>
          <a:p>
            <a:pPr marL="0" indent="0" defTabSz="914145">
              <a:lnSpc>
                <a:spcPct val="80000"/>
              </a:lnSpc>
              <a:spcBef>
                <a:spcPts val="70"/>
              </a:spcBef>
              <a:buNone/>
              <a:defRPr/>
            </a:pPr>
            <a:r>
              <a:rPr lang="da-DK" sz="1300" b="1" dirty="0" smtClean="0">
                <a:latin typeface="Helvetica" charset="0"/>
                <a:ea typeface="Helvetica" charset="0"/>
                <a:cs typeface="Helvetica" charset="0"/>
                <a:sym typeface="Helvetica" charset="0"/>
              </a:rPr>
              <a:t>Deadline: d. 3.februar 2012</a:t>
            </a:r>
            <a:endParaRPr lang="da-DK" sz="1300" dirty="0" smtClean="0">
              <a:latin typeface="Helvetica" charset="0"/>
              <a:ea typeface="Helvetica" charset="0"/>
              <a:cs typeface="Helvetica" charset="0"/>
              <a:sym typeface="Helvetica" charset="0"/>
            </a:endParaRPr>
          </a:p>
          <a:p>
            <a:pPr marL="0" indent="0" defTabSz="914145">
              <a:lnSpc>
                <a:spcPct val="80000"/>
              </a:lnSpc>
              <a:spcBef>
                <a:spcPts val="70"/>
              </a:spcBef>
              <a:buNone/>
              <a:defRPr/>
            </a:pPr>
            <a:r>
              <a:rPr lang="da-DK" sz="1300" dirty="0" smtClean="0">
                <a:latin typeface="Helvetica" charset="0"/>
                <a:ea typeface="Helvetica" charset="0"/>
                <a:cs typeface="Helvetica" charset="0"/>
                <a:sym typeface="Helvetica" charset="0"/>
              </a:rPr>
              <a:t>	</a:t>
            </a:r>
          </a:p>
          <a:p>
            <a:pPr marL="0" indent="0" defTabSz="914145">
              <a:lnSpc>
                <a:spcPct val="80000"/>
              </a:lnSpc>
              <a:spcBef>
                <a:spcPts val="70"/>
              </a:spcBef>
              <a:buNone/>
              <a:defRPr/>
            </a:pPr>
            <a:r>
              <a:rPr lang="da-DK" sz="1300" b="1" dirty="0" smtClean="0">
                <a:latin typeface="Helvetica" charset="0"/>
                <a:ea typeface="Helvetica" charset="0"/>
                <a:cs typeface="Helvetica" charset="0"/>
                <a:sym typeface="Helvetica" charset="0"/>
              </a:rPr>
              <a:t>Opskrift:</a:t>
            </a:r>
            <a:endParaRPr lang="da-DK" sz="1300" dirty="0" smtClean="0">
              <a:latin typeface="Helvetica" charset="0"/>
              <a:ea typeface="Helvetica" charset="0"/>
              <a:cs typeface="Helvetica" charset="0"/>
              <a:sym typeface="Helvetica" charset="0"/>
            </a:endParaRPr>
          </a:p>
          <a:p>
            <a:pPr marL="0" indent="0" defTabSz="914145">
              <a:lnSpc>
                <a:spcPct val="80000"/>
              </a:lnSpc>
              <a:spcBef>
                <a:spcPts val="70"/>
              </a:spcBef>
              <a:buNone/>
              <a:defRPr/>
            </a:pPr>
            <a:r>
              <a:rPr lang="da-DK" sz="1300" dirty="0" smtClean="0">
                <a:latin typeface="Helvetica" charset="0"/>
                <a:ea typeface="Helvetica" charset="0"/>
                <a:cs typeface="Helvetica" charset="0"/>
                <a:sym typeface="Helvetica" charset="0"/>
              </a:rPr>
              <a:t>Gå ind på </a:t>
            </a:r>
            <a:r>
              <a:rPr lang="da-DK" sz="1300" u="sng" dirty="0" err="1" smtClean="0">
                <a:latin typeface="Helvetica" charset="0"/>
                <a:ea typeface="Helvetica" charset="0"/>
                <a:cs typeface="Helvetica" charset="0"/>
                <a:sym typeface="Helvetica" charset="0"/>
                <a:hlinkClick r:id="rId2"/>
              </a:rPr>
              <a:t>www.bambuser.com</a:t>
            </a:r>
            <a:endParaRPr lang="da-DK" sz="1300" dirty="0" smtClean="0">
              <a:latin typeface="Helvetica" charset="0"/>
              <a:ea typeface="Helvetica" charset="0"/>
              <a:cs typeface="Helvetica" charset="0"/>
              <a:sym typeface="Helvetica" charset="0"/>
            </a:endParaRPr>
          </a:p>
          <a:p>
            <a:pPr marL="0" indent="0" defTabSz="914145">
              <a:lnSpc>
                <a:spcPct val="80000"/>
              </a:lnSpc>
              <a:spcBef>
                <a:spcPts val="70"/>
              </a:spcBef>
              <a:buNone/>
              <a:defRPr/>
            </a:pPr>
            <a:r>
              <a:rPr lang="da-DK" sz="1300" dirty="0" smtClean="0">
                <a:latin typeface="Helvetica" charset="0"/>
                <a:ea typeface="Helvetica" charset="0"/>
                <a:cs typeface="Helvetica" charset="0"/>
                <a:sym typeface="Helvetica" charset="0"/>
              </a:rPr>
              <a:t>log på med fælleskoden:</a:t>
            </a:r>
          </a:p>
          <a:p>
            <a:pPr marL="0" indent="0" defTabSz="914145">
              <a:lnSpc>
                <a:spcPct val="80000"/>
              </a:lnSpc>
              <a:spcBef>
                <a:spcPts val="70"/>
              </a:spcBef>
              <a:buNone/>
              <a:defRPr/>
            </a:pPr>
            <a:r>
              <a:rPr lang="da-DK" sz="1300" dirty="0" err="1" smtClean="0">
                <a:latin typeface="Helvetica" charset="0"/>
                <a:ea typeface="Helvetica" charset="0"/>
                <a:cs typeface="Helvetica" charset="0"/>
                <a:sym typeface="Helvetica" charset="0"/>
              </a:rPr>
              <a:t>Username</a:t>
            </a:r>
            <a:r>
              <a:rPr lang="da-DK" sz="1300" dirty="0" smtClean="0">
                <a:latin typeface="Helvetica" charset="0"/>
                <a:ea typeface="Helvetica" charset="0"/>
                <a:cs typeface="Helvetica" charset="0"/>
                <a:sym typeface="Helvetica" charset="0"/>
              </a:rPr>
              <a:t>:	</a:t>
            </a:r>
            <a:r>
              <a:rPr lang="da-DK" sz="1300" dirty="0" err="1" smtClean="0">
                <a:latin typeface="Helvetica" charset="0"/>
                <a:ea typeface="Helvetica" charset="0"/>
                <a:cs typeface="Helvetica" charset="0"/>
                <a:sym typeface="Helvetica" charset="0"/>
              </a:rPr>
              <a:t>xxxxx</a:t>
            </a:r>
            <a:endParaRPr lang="da-DK" sz="1300" dirty="0" smtClean="0">
              <a:latin typeface="Helvetica" charset="0"/>
              <a:ea typeface="Helvetica" charset="0"/>
              <a:cs typeface="Helvetica" charset="0"/>
              <a:sym typeface="Helvetica" charset="0"/>
            </a:endParaRPr>
          </a:p>
          <a:p>
            <a:pPr marL="0" indent="0" defTabSz="914145">
              <a:lnSpc>
                <a:spcPct val="80000"/>
              </a:lnSpc>
              <a:spcBef>
                <a:spcPts val="70"/>
              </a:spcBef>
              <a:buNone/>
              <a:defRPr/>
            </a:pPr>
            <a:r>
              <a:rPr lang="da-DK" sz="1300" dirty="0" smtClean="0">
                <a:latin typeface="Helvetica" charset="0"/>
                <a:ea typeface="Helvetica" charset="0"/>
                <a:cs typeface="Helvetica" charset="0"/>
                <a:sym typeface="Helvetica" charset="0"/>
              </a:rPr>
              <a:t>Password:	</a:t>
            </a:r>
            <a:r>
              <a:rPr lang="da-DK" sz="1300" dirty="0" err="1" smtClean="0">
                <a:latin typeface="Helvetica" charset="0"/>
                <a:ea typeface="Helvetica" charset="0"/>
                <a:cs typeface="Helvetica" charset="0"/>
                <a:sym typeface="Helvetica" charset="0"/>
              </a:rPr>
              <a:t>xxxxx</a:t>
            </a:r>
            <a:endParaRPr lang="da-DK" sz="1300" dirty="0" smtClean="0">
              <a:latin typeface="Helvetica" charset="0"/>
              <a:ea typeface="Helvetica" charset="0"/>
              <a:cs typeface="Helvetica" charset="0"/>
              <a:sym typeface="Helvetica" charset="0"/>
            </a:endParaRPr>
          </a:p>
          <a:p>
            <a:pPr marL="0" indent="0" defTabSz="914145">
              <a:lnSpc>
                <a:spcPct val="80000"/>
              </a:lnSpc>
              <a:spcBef>
                <a:spcPts val="70"/>
              </a:spcBef>
              <a:buNone/>
              <a:defRPr/>
            </a:pPr>
            <a:endParaRPr lang="da-DK" sz="1300" dirty="0" smtClean="0">
              <a:latin typeface="Helvetica" charset="0"/>
              <a:ea typeface="Helvetica" charset="0"/>
              <a:cs typeface="Helvetica" charset="0"/>
              <a:sym typeface="Helvetica" charset="0"/>
            </a:endParaRPr>
          </a:p>
          <a:p>
            <a:pPr marL="0" indent="0" defTabSz="914145">
              <a:lnSpc>
                <a:spcPct val="80000"/>
              </a:lnSpc>
              <a:spcBef>
                <a:spcPts val="70"/>
              </a:spcBef>
              <a:buNone/>
              <a:defRPr/>
            </a:pPr>
            <a:r>
              <a:rPr lang="da-DK" sz="1300" dirty="0" smtClean="0">
                <a:latin typeface="Helvetica" charset="0"/>
                <a:ea typeface="Helvetica" charset="0"/>
                <a:cs typeface="Helvetica" charset="0"/>
                <a:sym typeface="Helvetica" charset="0"/>
              </a:rPr>
              <a:t>Installer en </a:t>
            </a:r>
            <a:r>
              <a:rPr lang="da-DK" sz="1300" dirty="0" err="1" smtClean="0">
                <a:latin typeface="Helvetica" charset="0"/>
                <a:ea typeface="Helvetica" charset="0"/>
                <a:cs typeface="Helvetica" charset="0"/>
                <a:sym typeface="Helvetica" charset="0"/>
              </a:rPr>
              <a:t>BambuserApp</a:t>
            </a:r>
            <a:r>
              <a:rPr lang="da-DK" sz="1300" dirty="0" smtClean="0">
                <a:latin typeface="Helvetica" charset="0"/>
                <a:ea typeface="Helvetica" charset="0"/>
                <a:cs typeface="Helvetica" charset="0"/>
                <a:sym typeface="Helvetica" charset="0"/>
              </a:rPr>
              <a:t> på en </a:t>
            </a:r>
            <a:r>
              <a:rPr lang="da-DK" sz="1300" dirty="0" err="1" smtClean="0">
                <a:latin typeface="Helvetica" charset="0"/>
                <a:ea typeface="Helvetica" charset="0"/>
                <a:cs typeface="Helvetica" charset="0"/>
                <a:sym typeface="Helvetica" charset="0"/>
              </a:rPr>
              <a:t>smartphone</a:t>
            </a:r>
            <a:r>
              <a:rPr lang="da-DK" sz="1300" dirty="0" smtClean="0">
                <a:latin typeface="Helvetica" charset="0"/>
                <a:ea typeface="Helvetica" charset="0"/>
                <a:cs typeface="Helvetica" charset="0"/>
                <a:sym typeface="Helvetica" charset="0"/>
              </a:rPr>
              <a:t>, eller brug videokamera eller…, optag, </a:t>
            </a:r>
            <a:r>
              <a:rPr lang="da-DK" sz="1300" b="1" dirty="0" smtClean="0">
                <a:latin typeface="Helvetica" charset="0"/>
                <a:ea typeface="Helvetica" charset="0"/>
                <a:cs typeface="Helvetica" charset="0"/>
                <a:sym typeface="Helvetica" charset="0"/>
              </a:rPr>
              <a:t>læg jeres video som Privat.</a:t>
            </a:r>
            <a:endParaRPr lang="da-DK" sz="1300" dirty="0" smtClean="0">
              <a:latin typeface="Helvetica" charset="0"/>
              <a:ea typeface="Helvetica" charset="0"/>
              <a:cs typeface="Helvetica" charset="0"/>
              <a:sym typeface="Helvetica" charset="0"/>
            </a:endParaRPr>
          </a:p>
          <a:p>
            <a:pPr marL="0" indent="0" algn="r" defTabSz="914145">
              <a:lnSpc>
                <a:spcPct val="80000"/>
              </a:lnSpc>
              <a:spcBef>
                <a:spcPts val="70"/>
              </a:spcBef>
              <a:buNone/>
              <a:defRPr/>
            </a:pPr>
            <a:endParaRPr lang="da-DK" sz="5100" dirty="0" smtClean="0">
              <a:latin typeface="Helvetica" charset="0"/>
              <a:ea typeface="Helvetica" charset="0"/>
              <a:cs typeface="Helvetica" charset="0"/>
              <a:sym typeface="Helvetica" charset="0"/>
              <a:hlinkClick r:id="rId3"/>
            </a:endParaRPr>
          </a:p>
          <a:p>
            <a:pPr marL="0" indent="0" algn="r" defTabSz="914145">
              <a:lnSpc>
                <a:spcPct val="80000"/>
              </a:lnSpc>
              <a:spcBef>
                <a:spcPts val="70"/>
              </a:spcBef>
              <a:buNone/>
              <a:defRPr/>
            </a:pPr>
            <a:r>
              <a:rPr lang="da-DK" sz="1300" u="sng" dirty="0" smtClean="0">
                <a:latin typeface="Helvetica" charset="0"/>
                <a:ea typeface="Helvetica" charset="0"/>
                <a:cs typeface="Helvetica" charset="0"/>
                <a:sym typeface="Helvetica" charset="0"/>
                <a:hlinkClick r:id="rId3"/>
              </a:rPr>
              <a:t>http://ordtilbillede.blogspot.com/</a:t>
            </a:r>
            <a:endParaRPr lang="da-DK" sz="5100" dirty="0" smtClean="0">
              <a:latin typeface="Helvetica" charset="0"/>
              <a:ea typeface="Helvetica" charset="0"/>
              <a:cs typeface="Helvetica" charset="0"/>
              <a:sym typeface="Helvetica" charset="0"/>
            </a:endParaRPr>
          </a:p>
          <a:p>
            <a:pPr>
              <a:defRPr/>
            </a:pPr>
            <a:endParaRPr lang="da-DK" sz="1300" dirty="0"/>
          </a:p>
        </p:txBody>
      </p:sp>
      <p:pic>
        <p:nvPicPr>
          <p:cNvPr id="25604" name="Picture 2" descr="image10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661172" y="0"/>
            <a:ext cx="3482578" cy="1045890"/>
          </a:xfrm>
          <a:prstGeom prst="rect">
            <a:avLst/>
          </a:prstGeom>
          <a:noFill/>
          <a:ln w="12700">
            <a:noFill/>
            <a:miter lim="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Rectangle 1"/>
          <p:cNvSpPr>
            <a:spLocks noGrp="1" noChangeArrowheads="1"/>
          </p:cNvSpPr>
          <p:nvPr>
            <p:ph type="title"/>
          </p:nvPr>
        </p:nvSpPr>
        <p:spPr>
          <a:xfrm>
            <a:off x="456531" y="274588"/>
            <a:ext cx="8229823" cy="1143000"/>
          </a:xfrm>
          <a:gradFill rotWithShape="0">
            <a:gsLst>
              <a:gs pos="0">
                <a:srgbClr val="EDEDED"/>
              </a:gs>
              <a:gs pos="65001">
                <a:srgbClr val="CFCFCF"/>
              </a:gs>
              <a:gs pos="100000">
                <a:srgbClr val="BABABA"/>
              </a:gs>
            </a:gsLst>
            <a:lin ang="5400000"/>
          </a:gradFill>
          <a:ln w="13546">
            <a:solidFill>
              <a:srgbClr val="000000"/>
            </a:solidFill>
            <a:round/>
          </a:ln>
          <a:effectLst>
            <a:outerShdw dist="20000" dir="5400000" algn="ctr" rotWithShape="0">
              <a:srgbClr val="000000">
                <a:alpha val="37999"/>
              </a:srgbClr>
            </a:outerShdw>
          </a:effectLst>
        </p:spPr>
        <p:txBody>
          <a:bodyPr lIns="62506" rIns="62506"/>
          <a:lstStyle/>
          <a:p>
            <a:pPr defTabSz="914145">
              <a:defRPr/>
            </a:pPr>
            <a:r>
              <a:rPr lang="da-DK" sz="2400" dirty="0" smtClean="0">
                <a:latin typeface="+mn-lt"/>
                <a:ea typeface="Helvetica" charset="0"/>
                <a:cs typeface="Helvetica" charset="0"/>
                <a:sym typeface="Helvetica" charset="0"/>
              </a:rPr>
              <a:t>Mediepædagogiske vejledningsværktøjer – nogle eksempler</a:t>
            </a:r>
            <a:endParaRPr lang="da-DK" dirty="0" smtClean="0">
              <a:latin typeface="+mn-lt"/>
            </a:endParaRPr>
          </a:p>
        </p:txBody>
      </p:sp>
      <p:sp>
        <p:nvSpPr>
          <p:cNvPr id="26627" name="Rectangle 2"/>
          <p:cNvSpPr>
            <a:spLocks noChangeArrowheads="1"/>
          </p:cNvSpPr>
          <p:nvPr>
            <p:ph type="body" idx="1"/>
          </p:nvPr>
        </p:nvSpPr>
        <p:spPr>
          <a:xfrm>
            <a:off x="456531" y="1772543"/>
            <a:ext cx="8229823" cy="4680273"/>
          </a:xfrm>
        </p:spPr>
        <p:txBody>
          <a:bodyPr lIns="88896" tIns="50798" rIns="88896" bIns="50798" anchor="t"/>
          <a:lstStyle/>
          <a:p>
            <a:pPr marL="215421" indent="-215421" defTabSz="914145">
              <a:lnSpc>
                <a:spcPct val="80000"/>
              </a:lnSpc>
              <a:spcBef>
                <a:spcPts val="70"/>
              </a:spcBef>
              <a:buClr>
                <a:srgbClr val="000000"/>
              </a:buClr>
              <a:buFont typeface="ArialMT" charset="0"/>
              <a:buChar char="•"/>
            </a:pPr>
            <a:r>
              <a:rPr lang="da-DK" sz="1100" b="1" dirty="0" smtClean="0">
                <a:latin typeface="Helvetica" charset="0"/>
                <a:ea typeface="Helvetica" charset="0"/>
                <a:cs typeface="Helvetica" charset="0"/>
                <a:sym typeface="Helvetica" charset="0"/>
              </a:rPr>
              <a:t>Informationssøgning</a:t>
            </a:r>
            <a:br>
              <a:rPr lang="da-DK" sz="1100" b="1" dirty="0" smtClean="0">
                <a:latin typeface="Helvetica" charset="0"/>
                <a:ea typeface="Helvetica" charset="0"/>
                <a:cs typeface="Helvetica" charset="0"/>
                <a:sym typeface="Helvetica" charset="0"/>
              </a:rPr>
            </a:br>
            <a:r>
              <a:rPr lang="da-DK" sz="1100" dirty="0" err="1" smtClean="0">
                <a:solidFill>
                  <a:srgbClr val="FF0000"/>
                </a:solidFill>
                <a:latin typeface="Helvetica" charset="0"/>
                <a:ea typeface="Helvetica" charset="0"/>
                <a:cs typeface="Helvetica" charset="0"/>
                <a:sym typeface="Helvetica" charset="0"/>
              </a:rPr>
              <a:t>Wordle.net</a:t>
            </a:r>
            <a:r>
              <a:rPr lang="da-DK" sz="1100" dirty="0" smtClean="0">
                <a:solidFill>
                  <a:srgbClr val="FF0000"/>
                </a:solidFill>
                <a:latin typeface="Helvetica" charset="0"/>
                <a:ea typeface="Helvetica" charset="0"/>
                <a:cs typeface="Helvetica" charset="0"/>
                <a:sym typeface="Helvetica" charset="0"/>
              </a:rPr>
              <a:t/>
            </a:r>
            <a:br>
              <a:rPr lang="da-DK" sz="1100" dirty="0" smtClean="0">
                <a:solidFill>
                  <a:srgbClr val="FF0000"/>
                </a:solidFill>
                <a:latin typeface="Helvetica" charset="0"/>
                <a:ea typeface="Helvetica" charset="0"/>
                <a:cs typeface="Helvetica" charset="0"/>
                <a:sym typeface="Helvetica" charset="0"/>
              </a:rPr>
            </a:br>
            <a:r>
              <a:rPr lang="da-DK" sz="1100" dirty="0" err="1" smtClean="0">
                <a:solidFill>
                  <a:srgbClr val="FF0000"/>
                </a:solidFill>
                <a:latin typeface="Helvetica" charset="0"/>
                <a:ea typeface="Helvetica" charset="0"/>
                <a:cs typeface="Helvetica" charset="0"/>
                <a:sym typeface="Helvetica" charset="0"/>
              </a:rPr>
              <a:t>Sortfix</a:t>
            </a:r>
            <a:r>
              <a:rPr lang="da-DK" sz="1100" dirty="0" smtClean="0">
                <a:solidFill>
                  <a:srgbClr val="FF0000"/>
                </a:solidFill>
                <a:latin typeface="Helvetica" charset="0"/>
                <a:ea typeface="Helvetica" charset="0"/>
                <a:cs typeface="Helvetica" charset="0"/>
                <a:sym typeface="Helvetica" charset="0"/>
              </a:rPr>
              <a:t> </a:t>
            </a:r>
            <a:endParaRPr lang="da-DK" sz="600" dirty="0" smtClean="0">
              <a:latin typeface="Helvetica" charset="0"/>
              <a:ea typeface="Helvetica" charset="0"/>
              <a:cs typeface="Helvetica" charset="0"/>
              <a:sym typeface="Helvetica" charset="0"/>
            </a:endParaRPr>
          </a:p>
          <a:p>
            <a:pPr marL="215421" indent="-215421" defTabSz="914145">
              <a:lnSpc>
                <a:spcPct val="80000"/>
              </a:lnSpc>
              <a:spcBef>
                <a:spcPts val="70"/>
              </a:spcBef>
              <a:buNone/>
            </a:pPr>
            <a:endParaRPr lang="da-DK" sz="4500" b="1" dirty="0" smtClean="0">
              <a:latin typeface="Helvetica" charset="0"/>
              <a:ea typeface="Helvetica" charset="0"/>
              <a:cs typeface="Helvetica" charset="0"/>
              <a:sym typeface="Helvetica" charset="0"/>
            </a:endParaRPr>
          </a:p>
          <a:p>
            <a:pPr marL="215421" indent="-215421" defTabSz="914145">
              <a:lnSpc>
                <a:spcPct val="80000"/>
              </a:lnSpc>
              <a:spcBef>
                <a:spcPts val="70"/>
              </a:spcBef>
              <a:buClr>
                <a:srgbClr val="000000"/>
              </a:buClr>
              <a:buFont typeface="ArialMT" charset="0"/>
              <a:buChar char="•"/>
            </a:pPr>
            <a:r>
              <a:rPr lang="da-DK" sz="1100" b="1" dirty="0" smtClean="0">
                <a:latin typeface="Helvetica" charset="0"/>
                <a:ea typeface="Helvetica" charset="0"/>
                <a:cs typeface="Helvetica" charset="0"/>
                <a:sym typeface="Helvetica" charset="0"/>
              </a:rPr>
              <a:t>Produktion og præsentation</a:t>
            </a:r>
            <a:br>
              <a:rPr lang="da-DK" sz="1100" b="1" dirty="0" smtClean="0">
                <a:latin typeface="Helvetica" charset="0"/>
                <a:ea typeface="Helvetica" charset="0"/>
                <a:cs typeface="Helvetica" charset="0"/>
                <a:sym typeface="Helvetica" charset="0"/>
              </a:rPr>
            </a:br>
            <a:r>
              <a:rPr lang="da-DK" sz="1100" dirty="0" err="1" smtClean="0">
                <a:solidFill>
                  <a:srgbClr val="FF0000"/>
                </a:solidFill>
                <a:latin typeface="Helvetica" charset="0"/>
                <a:ea typeface="Helvetica" charset="0"/>
                <a:cs typeface="Helvetica" charset="0"/>
                <a:sym typeface="Helvetica" charset="0"/>
              </a:rPr>
              <a:t>Prezi</a:t>
            </a:r>
            <a:r>
              <a:rPr lang="da-DK" sz="1100" dirty="0" smtClean="0">
                <a:solidFill>
                  <a:srgbClr val="FF0000"/>
                </a:solidFill>
                <a:latin typeface="Helvetica" charset="0"/>
                <a:ea typeface="Helvetica" charset="0"/>
                <a:cs typeface="Helvetica" charset="0"/>
                <a:sym typeface="Helvetica" charset="0"/>
              </a:rPr>
              <a:t> </a:t>
            </a:r>
            <a:r>
              <a:rPr lang="da-DK" sz="1100" dirty="0" smtClean="0">
                <a:latin typeface="Helvetica" charset="0"/>
                <a:ea typeface="Helvetica" charset="0"/>
                <a:cs typeface="Helvetica" charset="0"/>
                <a:sym typeface="Helvetica" charset="0"/>
              </a:rPr>
              <a:t>			</a:t>
            </a:r>
            <a:br>
              <a:rPr lang="da-DK" sz="1100" dirty="0" smtClean="0">
                <a:latin typeface="Helvetica" charset="0"/>
                <a:ea typeface="Helvetica" charset="0"/>
                <a:cs typeface="Helvetica" charset="0"/>
                <a:sym typeface="Helvetica" charset="0"/>
              </a:rPr>
            </a:br>
            <a:r>
              <a:rPr lang="da-DK" sz="1100" dirty="0" err="1" smtClean="0">
                <a:solidFill>
                  <a:srgbClr val="FF0000"/>
                </a:solidFill>
                <a:latin typeface="Helvetica" charset="0"/>
                <a:ea typeface="Helvetica" charset="0"/>
                <a:cs typeface="Helvetica" charset="0"/>
                <a:sym typeface="Helvetica" charset="0"/>
              </a:rPr>
              <a:t>Bambuser</a:t>
            </a:r>
            <a:r>
              <a:rPr lang="da-DK" sz="1100" dirty="0" smtClean="0">
                <a:latin typeface="Helvetica" charset="0"/>
                <a:ea typeface="Helvetica" charset="0"/>
                <a:cs typeface="Helvetica" charset="0"/>
                <a:sym typeface="Helvetica" charset="0"/>
              </a:rPr>
              <a:t> 		</a:t>
            </a:r>
            <a:br>
              <a:rPr lang="da-DK" sz="1100" dirty="0" smtClean="0">
                <a:latin typeface="Helvetica" charset="0"/>
                <a:ea typeface="Helvetica" charset="0"/>
                <a:cs typeface="Helvetica" charset="0"/>
                <a:sym typeface="Helvetica" charset="0"/>
              </a:rPr>
            </a:br>
            <a:r>
              <a:rPr lang="da-DK" sz="1100" dirty="0" err="1" smtClean="0">
                <a:solidFill>
                  <a:srgbClr val="FF0000"/>
                </a:solidFill>
                <a:latin typeface="Helvetica" charset="0"/>
                <a:ea typeface="Helvetica" charset="0"/>
                <a:cs typeface="Helvetica" charset="0"/>
                <a:sym typeface="Helvetica" charset="0"/>
              </a:rPr>
              <a:t>YouTube</a:t>
            </a:r>
            <a:r>
              <a:rPr lang="da-DK" sz="1100" dirty="0" smtClean="0">
                <a:solidFill>
                  <a:srgbClr val="FF0000"/>
                </a:solidFill>
                <a:latin typeface="Helvetica" charset="0"/>
                <a:ea typeface="Helvetica" charset="0"/>
                <a:cs typeface="Helvetica" charset="0"/>
                <a:sym typeface="Helvetica" charset="0"/>
              </a:rPr>
              <a:t/>
            </a:r>
            <a:br>
              <a:rPr lang="da-DK" sz="1100" dirty="0" smtClean="0">
                <a:solidFill>
                  <a:srgbClr val="FF0000"/>
                </a:solidFill>
                <a:latin typeface="Helvetica" charset="0"/>
                <a:ea typeface="Helvetica" charset="0"/>
                <a:cs typeface="Helvetica" charset="0"/>
                <a:sym typeface="Helvetica" charset="0"/>
              </a:rPr>
            </a:br>
            <a:r>
              <a:rPr lang="da-DK" sz="1100" dirty="0" err="1" smtClean="0">
                <a:latin typeface="Helvetica" charset="0"/>
                <a:ea typeface="Helvetica" charset="0"/>
                <a:cs typeface="Helvetica" charset="0"/>
                <a:sym typeface="Helvetica" charset="0"/>
              </a:rPr>
              <a:t>Wix</a:t>
            </a:r>
            <a:r>
              <a:rPr lang="da-DK" sz="1100" dirty="0" smtClean="0">
                <a:latin typeface="Helvetica" charset="0"/>
                <a:ea typeface="Helvetica" charset="0"/>
                <a:cs typeface="Helvetica" charset="0"/>
                <a:sym typeface="Helvetica" charset="0"/>
              </a:rPr>
              <a:t> 		</a:t>
            </a:r>
            <a:endParaRPr lang="da-DK" sz="600" dirty="0" smtClean="0">
              <a:latin typeface="Helvetica" charset="0"/>
              <a:ea typeface="Helvetica" charset="0"/>
              <a:cs typeface="Helvetica" charset="0"/>
              <a:sym typeface="Helvetica" charset="0"/>
            </a:endParaRPr>
          </a:p>
          <a:p>
            <a:pPr marL="215421" indent="-215421" defTabSz="914145">
              <a:lnSpc>
                <a:spcPct val="80000"/>
              </a:lnSpc>
              <a:spcBef>
                <a:spcPts val="70"/>
              </a:spcBef>
              <a:buNone/>
            </a:pPr>
            <a:endParaRPr lang="da-DK" sz="4500" b="1" dirty="0" smtClean="0">
              <a:latin typeface="Helvetica" charset="0"/>
              <a:ea typeface="Helvetica" charset="0"/>
              <a:cs typeface="Helvetica" charset="0"/>
              <a:sym typeface="Helvetica" charset="0"/>
            </a:endParaRPr>
          </a:p>
          <a:p>
            <a:pPr marL="215421" indent="-215421" defTabSz="914145">
              <a:lnSpc>
                <a:spcPct val="80000"/>
              </a:lnSpc>
              <a:spcBef>
                <a:spcPts val="70"/>
              </a:spcBef>
              <a:buClr>
                <a:srgbClr val="000000"/>
              </a:buClr>
              <a:buFont typeface="ArialMT" charset="0"/>
              <a:buChar char="•"/>
            </a:pPr>
            <a:r>
              <a:rPr lang="da-DK" sz="1100" b="1" dirty="0" smtClean="0">
                <a:latin typeface="Helvetica" charset="0"/>
                <a:ea typeface="Helvetica" charset="0"/>
                <a:cs typeface="Helvetica" charset="0"/>
                <a:sym typeface="Helvetica" charset="0"/>
              </a:rPr>
              <a:t>Analyse og brainstorming</a:t>
            </a:r>
            <a:br>
              <a:rPr lang="da-DK" sz="1100" b="1" dirty="0" smtClean="0">
                <a:latin typeface="Helvetica" charset="0"/>
                <a:ea typeface="Helvetica" charset="0"/>
                <a:cs typeface="Helvetica" charset="0"/>
                <a:sym typeface="Helvetica" charset="0"/>
              </a:rPr>
            </a:br>
            <a:r>
              <a:rPr lang="da-DK" sz="1100" dirty="0" err="1" smtClean="0">
                <a:solidFill>
                  <a:srgbClr val="FF0000"/>
                </a:solidFill>
                <a:latin typeface="Helvetica" charset="0"/>
                <a:ea typeface="Helvetica" charset="0"/>
                <a:cs typeface="Helvetica" charset="0"/>
                <a:sym typeface="Helvetica" charset="0"/>
              </a:rPr>
              <a:t>MindMeister</a:t>
            </a:r>
            <a:endParaRPr lang="da-DK" sz="4500" dirty="0" smtClean="0">
              <a:solidFill>
                <a:srgbClr val="FF0000"/>
              </a:solidFill>
              <a:latin typeface="Helvetica" charset="0"/>
              <a:ea typeface="Helvetica" charset="0"/>
              <a:cs typeface="Helvetica" charset="0"/>
              <a:sym typeface="Helvetica" charset="0"/>
            </a:endParaRPr>
          </a:p>
          <a:p>
            <a:pPr marL="215421" indent="-215421" defTabSz="914145">
              <a:lnSpc>
                <a:spcPct val="80000"/>
              </a:lnSpc>
              <a:spcBef>
                <a:spcPts val="70"/>
              </a:spcBef>
              <a:buNone/>
            </a:pPr>
            <a:endParaRPr lang="da-DK" sz="4500" dirty="0" smtClean="0">
              <a:latin typeface="Helvetica" charset="0"/>
              <a:ea typeface="Helvetica" charset="0"/>
              <a:cs typeface="Helvetica" charset="0"/>
              <a:sym typeface="Helvetica" charset="0"/>
            </a:endParaRPr>
          </a:p>
          <a:p>
            <a:pPr marL="215421" indent="-215421" defTabSz="914145">
              <a:lnSpc>
                <a:spcPct val="80000"/>
              </a:lnSpc>
              <a:spcBef>
                <a:spcPts val="70"/>
              </a:spcBef>
              <a:buClr>
                <a:srgbClr val="000000"/>
              </a:buClr>
              <a:buFont typeface="ArialMT" charset="0"/>
              <a:buChar char="•"/>
            </a:pPr>
            <a:r>
              <a:rPr lang="da-DK" sz="1100" b="1" dirty="0" smtClean="0">
                <a:latin typeface="Helvetica" charset="0"/>
                <a:ea typeface="Helvetica" charset="0"/>
                <a:cs typeface="Helvetica" charset="0"/>
                <a:sym typeface="Helvetica" charset="0"/>
              </a:rPr>
              <a:t>Kommunikation og samarbejde</a:t>
            </a:r>
            <a:br>
              <a:rPr lang="da-DK" sz="1100" b="1" dirty="0" smtClean="0">
                <a:latin typeface="Helvetica" charset="0"/>
                <a:ea typeface="Helvetica" charset="0"/>
                <a:cs typeface="Helvetica" charset="0"/>
                <a:sym typeface="Helvetica" charset="0"/>
              </a:rPr>
            </a:br>
            <a:r>
              <a:rPr lang="da-DK" sz="1100" dirty="0" smtClean="0">
                <a:solidFill>
                  <a:srgbClr val="FF0000"/>
                </a:solidFill>
                <a:latin typeface="Helvetica" charset="0"/>
                <a:ea typeface="Helvetica" charset="0"/>
                <a:cs typeface="Helvetica" charset="0"/>
                <a:sym typeface="Helvetica" charset="0"/>
              </a:rPr>
              <a:t>Blogger</a:t>
            </a:r>
            <a:br>
              <a:rPr lang="da-DK" sz="1100" dirty="0" smtClean="0">
                <a:solidFill>
                  <a:srgbClr val="FF0000"/>
                </a:solidFill>
                <a:latin typeface="Helvetica" charset="0"/>
                <a:ea typeface="Helvetica" charset="0"/>
                <a:cs typeface="Helvetica" charset="0"/>
                <a:sym typeface="Helvetica" charset="0"/>
              </a:rPr>
            </a:br>
            <a:r>
              <a:rPr lang="da-DK" sz="1100" dirty="0" err="1" smtClean="0">
                <a:latin typeface="Helvetica" charset="0"/>
                <a:ea typeface="Helvetica" charset="0"/>
                <a:cs typeface="Helvetica" charset="0"/>
                <a:sym typeface="Helvetica" charset="0"/>
              </a:rPr>
              <a:t>Wikispaces</a:t>
            </a:r>
            <a:r>
              <a:rPr lang="da-DK" sz="1100" dirty="0" smtClean="0">
                <a:latin typeface="Helvetica" charset="0"/>
                <a:ea typeface="Helvetica" charset="0"/>
                <a:cs typeface="Helvetica" charset="0"/>
                <a:sym typeface="Helvetica" charset="0"/>
              </a:rPr>
              <a:t/>
            </a:r>
            <a:br>
              <a:rPr lang="da-DK" sz="1100" dirty="0" smtClean="0">
                <a:latin typeface="Helvetica" charset="0"/>
                <a:ea typeface="Helvetica" charset="0"/>
                <a:cs typeface="Helvetica" charset="0"/>
                <a:sym typeface="Helvetica" charset="0"/>
              </a:rPr>
            </a:br>
            <a:r>
              <a:rPr lang="da-DK" sz="1100" dirty="0" err="1" smtClean="0">
                <a:latin typeface="Helvetica" charset="0"/>
                <a:ea typeface="Helvetica" charset="0"/>
                <a:cs typeface="Helvetica" charset="0"/>
                <a:sym typeface="Helvetica" charset="0"/>
              </a:rPr>
              <a:t>Skoleintra</a:t>
            </a:r>
            <a:r>
              <a:rPr lang="da-DK" sz="1100" dirty="0" smtClean="0">
                <a:latin typeface="Helvetica" charset="0"/>
                <a:ea typeface="Helvetica" charset="0"/>
                <a:cs typeface="Helvetica" charset="0"/>
                <a:sym typeface="Helvetica" charset="0"/>
              </a:rPr>
              <a:t/>
            </a:r>
            <a:br>
              <a:rPr lang="da-DK" sz="1100" dirty="0" smtClean="0">
                <a:latin typeface="Helvetica" charset="0"/>
                <a:ea typeface="Helvetica" charset="0"/>
                <a:cs typeface="Helvetica" charset="0"/>
                <a:sym typeface="Helvetica" charset="0"/>
              </a:rPr>
            </a:br>
            <a:r>
              <a:rPr lang="da-DK" sz="1100" dirty="0" err="1" smtClean="0">
                <a:latin typeface="Helvetica" charset="0"/>
                <a:ea typeface="Helvetica" charset="0"/>
                <a:cs typeface="Helvetica" charset="0"/>
                <a:sym typeface="Helvetica" charset="0"/>
              </a:rPr>
              <a:t>Dropbox</a:t>
            </a:r>
            <a:r>
              <a:rPr lang="da-DK" sz="1100" dirty="0" smtClean="0">
                <a:latin typeface="Helvetica" charset="0"/>
                <a:ea typeface="Helvetica" charset="0"/>
                <a:cs typeface="Helvetica" charset="0"/>
                <a:sym typeface="Helvetica" charset="0"/>
              </a:rPr>
              <a:t/>
            </a:r>
            <a:br>
              <a:rPr lang="da-DK" sz="1100" dirty="0" smtClean="0">
                <a:latin typeface="Helvetica" charset="0"/>
                <a:ea typeface="Helvetica" charset="0"/>
                <a:cs typeface="Helvetica" charset="0"/>
                <a:sym typeface="Helvetica" charset="0"/>
              </a:rPr>
            </a:br>
            <a:r>
              <a:rPr lang="da-DK" sz="1100" dirty="0" err="1" smtClean="0">
                <a:latin typeface="Helvetica" charset="0"/>
                <a:ea typeface="Helvetica" charset="0"/>
                <a:cs typeface="Helvetica" charset="0"/>
                <a:sym typeface="Helvetica" charset="0"/>
              </a:rPr>
              <a:t>You</a:t>
            </a:r>
            <a:r>
              <a:rPr lang="da-DK" sz="1100" dirty="0" smtClean="0">
                <a:latin typeface="Helvetica" charset="0"/>
                <a:ea typeface="Helvetica" charset="0"/>
                <a:cs typeface="Helvetica" charset="0"/>
                <a:sym typeface="Helvetica" charset="0"/>
              </a:rPr>
              <a:t> Tube / Skole Tube</a:t>
            </a:r>
            <a:br>
              <a:rPr lang="da-DK" sz="1100" dirty="0" smtClean="0">
                <a:latin typeface="Helvetica" charset="0"/>
                <a:ea typeface="Helvetica" charset="0"/>
                <a:cs typeface="Helvetica" charset="0"/>
                <a:sym typeface="Helvetica" charset="0"/>
              </a:rPr>
            </a:br>
            <a:r>
              <a:rPr lang="da-DK" sz="1100" dirty="0" err="1" smtClean="0">
                <a:latin typeface="Helvetica" charset="0"/>
                <a:ea typeface="Helvetica" charset="0"/>
                <a:cs typeface="Helvetica" charset="0"/>
                <a:sym typeface="Helvetica" charset="0"/>
              </a:rPr>
              <a:t>Facebook</a:t>
            </a:r>
            <a:r>
              <a:rPr lang="da-DK" sz="1100" dirty="0" smtClean="0">
                <a:latin typeface="Helvetica" charset="0"/>
                <a:ea typeface="Helvetica" charset="0"/>
                <a:cs typeface="Helvetica" charset="0"/>
                <a:sym typeface="Helvetica" charset="0"/>
              </a:rPr>
              <a:t/>
            </a:r>
            <a:br>
              <a:rPr lang="da-DK" sz="1100" dirty="0" smtClean="0">
                <a:latin typeface="Helvetica" charset="0"/>
                <a:ea typeface="Helvetica" charset="0"/>
                <a:cs typeface="Helvetica" charset="0"/>
                <a:sym typeface="Helvetica" charset="0"/>
              </a:rPr>
            </a:br>
            <a:r>
              <a:rPr lang="da-DK" sz="1100" dirty="0" smtClean="0">
                <a:latin typeface="Helvetica" charset="0"/>
                <a:ea typeface="Helvetica" charset="0"/>
                <a:cs typeface="Helvetica" charset="0"/>
                <a:sym typeface="Helvetica" charset="0"/>
              </a:rPr>
              <a:t>Mail</a:t>
            </a:r>
            <a:br>
              <a:rPr lang="da-DK" sz="1100" dirty="0" smtClean="0">
                <a:latin typeface="Helvetica" charset="0"/>
                <a:ea typeface="Helvetica" charset="0"/>
                <a:cs typeface="Helvetica" charset="0"/>
                <a:sym typeface="Helvetica" charset="0"/>
              </a:rPr>
            </a:br>
            <a:r>
              <a:rPr lang="da-DK" sz="1100" dirty="0" smtClean="0">
                <a:latin typeface="Helvetica" charset="0"/>
                <a:ea typeface="Helvetica" charset="0"/>
                <a:cs typeface="Helvetica" charset="0"/>
                <a:sym typeface="Helvetica" charset="0"/>
              </a:rPr>
              <a:t>Sms</a:t>
            </a:r>
            <a:endParaRPr lang="da-DK" sz="600" dirty="0" smtClean="0">
              <a:latin typeface="Helvetica" charset="0"/>
              <a:ea typeface="Helvetica" charset="0"/>
              <a:cs typeface="Helvetica" charset="0"/>
              <a:sym typeface="Helvetica" charset="0"/>
            </a:endParaRPr>
          </a:p>
          <a:p>
            <a:pPr marL="215421" indent="-215421" defTabSz="914145">
              <a:lnSpc>
                <a:spcPct val="80000"/>
              </a:lnSpc>
              <a:spcBef>
                <a:spcPts val="70"/>
              </a:spcBef>
              <a:buNone/>
            </a:pPr>
            <a:r>
              <a:rPr lang="da-DK" sz="700" dirty="0" smtClean="0">
                <a:latin typeface="Helvetica" charset="0"/>
                <a:ea typeface="Helvetica" charset="0"/>
                <a:cs typeface="Helvetica" charset="0"/>
                <a:sym typeface="Helvetica" charset="0"/>
              </a:rPr>
              <a:t> </a:t>
            </a:r>
            <a:endParaRPr lang="da-DK" sz="600" dirty="0" smtClean="0">
              <a:latin typeface="Helvetica" charset="0"/>
              <a:ea typeface="Helvetica" charset="0"/>
              <a:cs typeface="Helvetica" charset="0"/>
              <a:sym typeface="Helvetica" charset="0"/>
            </a:endParaRPr>
          </a:p>
          <a:p>
            <a:pPr marL="215421" indent="-215421" defTabSz="914145">
              <a:lnSpc>
                <a:spcPct val="80000"/>
              </a:lnSpc>
              <a:spcBef>
                <a:spcPts val="70"/>
              </a:spcBef>
              <a:buNone/>
            </a:pPr>
            <a:r>
              <a:rPr lang="da-DK" sz="600" dirty="0" smtClean="0">
                <a:latin typeface="Helvetica" charset="0"/>
                <a:ea typeface="Helvetica" charset="0"/>
                <a:cs typeface="Helvetica" charset="0"/>
                <a:sym typeface="Helvetica" charset="0"/>
              </a:rPr>
              <a:t> </a:t>
            </a:r>
            <a:endParaRPr lang="da-DK" dirty="0" smtClean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Rectangle 1"/>
          <p:cNvSpPr>
            <a:spLocks noGrp="1" noChangeArrowheads="1"/>
          </p:cNvSpPr>
          <p:nvPr>
            <p:ph type="title"/>
          </p:nvPr>
        </p:nvSpPr>
        <p:spPr>
          <a:xfrm>
            <a:off x="395536" y="260648"/>
            <a:ext cx="8229823" cy="1143000"/>
          </a:xfrm>
          <a:gradFill rotWithShape="0">
            <a:gsLst>
              <a:gs pos="0">
                <a:srgbClr val="EDEDED"/>
              </a:gs>
              <a:gs pos="65001">
                <a:srgbClr val="CFCFCF"/>
              </a:gs>
              <a:gs pos="100000">
                <a:srgbClr val="BABABA"/>
              </a:gs>
            </a:gsLst>
            <a:lin ang="5400000"/>
          </a:gradFill>
          <a:ln w="13546">
            <a:solidFill>
              <a:srgbClr val="000000"/>
            </a:solidFill>
            <a:round/>
          </a:ln>
          <a:effectLst>
            <a:outerShdw dist="20000" dir="5400000" algn="ctr" rotWithShape="0">
              <a:srgbClr val="000000">
                <a:alpha val="37999"/>
              </a:srgbClr>
            </a:outerShdw>
          </a:effectLst>
        </p:spPr>
        <p:txBody>
          <a:bodyPr lIns="62506" rIns="62506">
            <a:normAutofit/>
          </a:bodyPr>
          <a:lstStyle/>
          <a:p>
            <a:pPr defTabSz="914145"/>
            <a:r>
              <a:rPr lang="da-DK" sz="4000" b="1" dirty="0" err="1" smtClean="0">
                <a:latin typeface="+mn-lt"/>
                <a:ea typeface="Helvetica" charset="0"/>
                <a:cs typeface="Helvetica" charset="0"/>
                <a:sym typeface="Helvetica" charset="0"/>
              </a:rPr>
              <a:t>‍Fokus</a:t>
            </a:r>
            <a:r>
              <a:rPr lang="da-DK" sz="4000" b="1" dirty="0" smtClean="0">
                <a:latin typeface="+mn-lt"/>
                <a:ea typeface="Helvetica" charset="0"/>
                <a:cs typeface="Helvetica" charset="0"/>
                <a:sym typeface="Helvetica" charset="0"/>
              </a:rPr>
              <a:t> I: Ressourcer og læremidler</a:t>
            </a:r>
            <a:endParaRPr lang="da-DK" sz="4000" dirty="0" smtClean="0">
              <a:latin typeface="+mn-lt"/>
            </a:endParaRPr>
          </a:p>
        </p:txBody>
      </p:sp>
      <p:sp>
        <p:nvSpPr>
          <p:cNvPr id="27651" name="Rectangle 2"/>
          <p:cNvSpPr>
            <a:spLocks noChangeArrowheads="1"/>
          </p:cNvSpPr>
          <p:nvPr>
            <p:ph type="body" idx="1"/>
          </p:nvPr>
        </p:nvSpPr>
        <p:spPr>
          <a:xfrm>
            <a:off x="456531" y="2419945"/>
            <a:ext cx="8229823" cy="3705820"/>
          </a:xfrm>
        </p:spPr>
        <p:txBody>
          <a:bodyPr lIns="88896" tIns="50798" rIns="88896" bIns="50798" anchor="t"/>
          <a:lstStyle/>
          <a:p>
            <a:pPr marL="151799" indent="-151799" defTabSz="914145">
              <a:spcBef>
                <a:spcPts val="492"/>
              </a:spcBef>
              <a:buClr>
                <a:srgbClr val="000000"/>
              </a:buClr>
              <a:buFont typeface="ArialMT" charset="0"/>
              <a:buChar char="•"/>
            </a:pPr>
            <a:r>
              <a:rPr lang="da-DK" sz="2800" dirty="0" smtClean="0">
                <a:ea typeface="Helvetica" charset="0"/>
                <a:cs typeface="Helvetica" charset="0"/>
                <a:sym typeface="Helvetica" charset="0"/>
              </a:rPr>
              <a:t>Læremidler: analoge og digitale læremidler</a:t>
            </a:r>
          </a:p>
          <a:p>
            <a:pPr marL="151799" indent="-151799" defTabSz="914145">
              <a:spcBef>
                <a:spcPts val="492"/>
              </a:spcBef>
              <a:buNone/>
            </a:pPr>
            <a:endParaRPr lang="da-DK" sz="2800" dirty="0" smtClean="0">
              <a:ea typeface="Helvetica" charset="0"/>
              <a:cs typeface="Helvetica" charset="0"/>
              <a:sym typeface="Helvetica" charset="0"/>
            </a:endParaRPr>
          </a:p>
          <a:p>
            <a:pPr marL="151799" indent="-151799" defTabSz="914145">
              <a:spcBef>
                <a:spcPts val="492"/>
              </a:spcBef>
              <a:buClr>
                <a:srgbClr val="000000"/>
              </a:buClr>
              <a:buFont typeface="ArialMT" charset="0"/>
              <a:buChar char="•"/>
            </a:pPr>
            <a:r>
              <a:rPr lang="da-DK" sz="2800" dirty="0" smtClean="0">
                <a:ea typeface="Helvetica" charset="0"/>
                <a:cs typeface="Helvetica" charset="0"/>
                <a:sym typeface="Helvetica" charset="0"/>
              </a:rPr>
              <a:t>Ressourcer: </a:t>
            </a:r>
            <a:r>
              <a:rPr lang="da-DK" sz="2800" dirty="0" err="1" smtClean="0">
                <a:ea typeface="Helvetica" charset="0"/>
                <a:cs typeface="Helvetica" charset="0"/>
                <a:sym typeface="Helvetica" charset="0"/>
              </a:rPr>
              <a:t>ikke-didaktiserede</a:t>
            </a:r>
            <a:r>
              <a:rPr lang="da-DK" sz="2800" dirty="0" smtClean="0">
                <a:ea typeface="Helvetica" charset="0"/>
                <a:cs typeface="Helvetica" charset="0"/>
                <a:sym typeface="Helvetica" charset="0"/>
              </a:rPr>
              <a:t> og </a:t>
            </a:r>
            <a:r>
              <a:rPr lang="da-DK" sz="2800" dirty="0" err="1" smtClean="0">
                <a:ea typeface="Helvetica" charset="0"/>
                <a:cs typeface="Helvetica" charset="0"/>
                <a:sym typeface="Helvetica" charset="0"/>
              </a:rPr>
              <a:t>didaktiserede</a:t>
            </a:r>
            <a:endParaRPr lang="da-DK" sz="2800" dirty="0" smtClean="0">
              <a:ea typeface="Helvetica" charset="0"/>
              <a:cs typeface="Helvetica" charset="0"/>
              <a:sym typeface="Helvetica" charset="0"/>
            </a:endParaRPr>
          </a:p>
          <a:p>
            <a:pPr marL="151799" indent="-151799" defTabSz="914145">
              <a:spcBef>
                <a:spcPts val="492"/>
              </a:spcBef>
              <a:buNone/>
            </a:pPr>
            <a:endParaRPr lang="da-DK" sz="2800" dirty="0" smtClean="0">
              <a:ea typeface="Helvetica" charset="0"/>
              <a:cs typeface="Helvetica" charset="0"/>
              <a:sym typeface="Helvetica" charset="0"/>
            </a:endParaRPr>
          </a:p>
          <a:p>
            <a:pPr marL="151799" indent="-151799" defTabSz="914145">
              <a:spcBef>
                <a:spcPts val="492"/>
              </a:spcBef>
              <a:buClr>
                <a:srgbClr val="000000"/>
              </a:buClr>
              <a:buFont typeface="ArialMT" charset="0"/>
              <a:buChar char="•"/>
            </a:pPr>
            <a:r>
              <a:rPr lang="da-DK" sz="2800" dirty="0" smtClean="0">
                <a:ea typeface="Helvetica" charset="0"/>
                <a:cs typeface="Helvetica" charset="0"/>
                <a:sym typeface="Helvetica" charset="0"/>
              </a:rPr>
              <a:t>Brugergenerede ressourcer</a:t>
            </a:r>
          </a:p>
          <a:p>
            <a:pPr marL="151799" indent="-151799" defTabSz="914145">
              <a:spcBef>
                <a:spcPts val="492"/>
              </a:spcBef>
              <a:buNone/>
            </a:pPr>
            <a:endParaRPr lang="da-DK" sz="2800" dirty="0" smtClean="0">
              <a:ea typeface="Helvetica" charset="0"/>
              <a:cs typeface="Helvetica" charset="0"/>
              <a:sym typeface="Helvetica" charset="0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Rectangle 1"/>
          <p:cNvSpPr>
            <a:spLocks noGrp="1" noChangeArrowheads="1"/>
          </p:cNvSpPr>
          <p:nvPr>
            <p:ph type="title"/>
          </p:nvPr>
        </p:nvSpPr>
        <p:spPr>
          <a:xfrm>
            <a:off x="456531" y="274588"/>
            <a:ext cx="8229823" cy="1143000"/>
          </a:xfrm>
          <a:gradFill rotWithShape="0">
            <a:gsLst>
              <a:gs pos="0">
                <a:srgbClr val="EDEDED"/>
              </a:gs>
              <a:gs pos="65001">
                <a:srgbClr val="CFCFCF"/>
              </a:gs>
              <a:gs pos="100000">
                <a:srgbClr val="BABABA"/>
              </a:gs>
            </a:gsLst>
            <a:lin ang="5400000"/>
          </a:gradFill>
          <a:ln w="13546">
            <a:solidFill>
              <a:srgbClr val="000000"/>
            </a:solidFill>
            <a:round/>
          </a:ln>
          <a:effectLst>
            <a:outerShdw dist="20000" dir="5400000" algn="ctr" rotWithShape="0">
              <a:srgbClr val="000000">
                <a:alpha val="37999"/>
              </a:srgbClr>
            </a:outerShdw>
          </a:effectLst>
        </p:spPr>
        <p:txBody>
          <a:bodyPr lIns="62506" rIns="62506">
            <a:normAutofit fontScale="90000"/>
          </a:bodyPr>
          <a:lstStyle/>
          <a:p>
            <a:pPr defTabSz="914145">
              <a:defRPr/>
            </a:pPr>
            <a:r>
              <a:rPr lang="da-DK" sz="2200" dirty="0" smtClean="0">
                <a:latin typeface="Helvetica" charset="0"/>
                <a:ea typeface="Helvetica" charset="0"/>
                <a:cs typeface="Helvetica" charset="0"/>
                <a:sym typeface="Helvetica" charset="0"/>
              </a:rPr>
              <a:t/>
            </a:r>
            <a:br>
              <a:rPr lang="da-DK" sz="2200" dirty="0" smtClean="0">
                <a:latin typeface="Helvetica" charset="0"/>
                <a:ea typeface="Helvetica" charset="0"/>
                <a:cs typeface="Helvetica" charset="0"/>
                <a:sym typeface="Helvetica" charset="0"/>
              </a:rPr>
            </a:br>
            <a:r>
              <a:rPr lang="da-DK" sz="2200" dirty="0" smtClean="0">
                <a:latin typeface="Helvetica" charset="0"/>
                <a:ea typeface="Helvetica" charset="0"/>
                <a:cs typeface="Helvetica" charset="0"/>
                <a:sym typeface="Helvetica" charset="0"/>
              </a:rPr>
              <a:t/>
            </a:r>
            <a:br>
              <a:rPr lang="da-DK" sz="2200" dirty="0" smtClean="0">
                <a:latin typeface="Helvetica" charset="0"/>
                <a:ea typeface="Helvetica" charset="0"/>
                <a:cs typeface="Helvetica" charset="0"/>
                <a:sym typeface="Helvetica" charset="0"/>
              </a:rPr>
            </a:br>
            <a:r>
              <a:rPr lang="da-DK" b="1" dirty="0" smtClean="0">
                <a:latin typeface="+mn-lt"/>
                <a:ea typeface="Helvetica" charset="0"/>
                <a:cs typeface="Helvetica" charset="0"/>
                <a:sym typeface="Helvetica" charset="0"/>
              </a:rPr>
              <a:t>Fokus II: </a:t>
            </a:r>
            <a:r>
              <a:rPr lang="da-DK" b="1" dirty="0" err="1" smtClean="0">
                <a:latin typeface="+mn-lt"/>
                <a:ea typeface="Helvetica" charset="0"/>
                <a:cs typeface="Helvetica" charset="0"/>
                <a:sym typeface="Helvetica" charset="0"/>
              </a:rPr>
              <a:t>Læringsrum</a:t>
            </a:r>
            <a:r>
              <a:rPr lang="da-DK" b="1" dirty="0" smtClean="0">
                <a:latin typeface="+mn-lt"/>
                <a:ea typeface="Helvetica" charset="0"/>
                <a:cs typeface="Helvetica" charset="0"/>
                <a:sym typeface="Helvetica" charset="0"/>
              </a:rPr>
              <a:t> og læringsformer</a:t>
            </a:r>
            <a:r>
              <a:rPr lang="da-DK" sz="2200" b="1" dirty="0" smtClean="0">
                <a:latin typeface="Helvetica" charset="0"/>
                <a:ea typeface="Helvetica" charset="0"/>
                <a:cs typeface="Helvetica" charset="0"/>
                <a:sym typeface="Helvetica" charset="0"/>
              </a:rPr>
              <a:t/>
            </a:r>
            <a:br>
              <a:rPr lang="da-DK" sz="2200" b="1" dirty="0" smtClean="0">
                <a:latin typeface="Helvetica" charset="0"/>
                <a:ea typeface="Helvetica" charset="0"/>
                <a:cs typeface="Helvetica" charset="0"/>
                <a:sym typeface="Helvetica" charset="0"/>
              </a:rPr>
            </a:br>
            <a:endParaRPr lang="da-DK" dirty="0" smtClean="0"/>
          </a:p>
        </p:txBody>
      </p:sp>
      <p:sp>
        <p:nvSpPr>
          <p:cNvPr id="28675" name="Rectangle 2"/>
          <p:cNvSpPr>
            <a:spLocks noChangeArrowheads="1"/>
          </p:cNvSpPr>
          <p:nvPr>
            <p:ph type="body" idx="1"/>
          </p:nvPr>
        </p:nvSpPr>
        <p:spPr>
          <a:xfrm>
            <a:off x="456531" y="2204517"/>
            <a:ext cx="8229823" cy="3921249"/>
          </a:xfrm>
        </p:spPr>
        <p:txBody>
          <a:bodyPr lIns="88896" tIns="50798" rIns="88896" bIns="50798" anchor="t"/>
          <a:lstStyle/>
          <a:p>
            <a:pPr marL="205376" indent="-205376" defTabSz="914145">
              <a:spcBef>
                <a:spcPts val="492"/>
              </a:spcBef>
              <a:buClr>
                <a:srgbClr val="000000"/>
              </a:buClr>
              <a:buFont typeface="ArialMT" charset="0"/>
              <a:buChar char="•"/>
            </a:pPr>
            <a:r>
              <a:rPr lang="da-DK" dirty="0" smtClean="0">
                <a:ea typeface="Helvetica" charset="0"/>
                <a:cs typeface="Helvetica" charset="0"/>
                <a:sym typeface="Helvetica" charset="0"/>
              </a:rPr>
              <a:t>Fysiske og virtuelle </a:t>
            </a:r>
            <a:r>
              <a:rPr lang="da-DK" dirty="0" err="1" smtClean="0">
                <a:ea typeface="Helvetica" charset="0"/>
                <a:cs typeface="Helvetica" charset="0"/>
                <a:sym typeface="Helvetica" charset="0"/>
              </a:rPr>
              <a:t>læringsrum</a:t>
            </a:r>
            <a:endParaRPr lang="da-DK" dirty="0" smtClean="0">
              <a:ea typeface="Helvetica" charset="0"/>
              <a:cs typeface="Helvetica" charset="0"/>
              <a:sym typeface="Helvetica" charset="0"/>
            </a:endParaRPr>
          </a:p>
          <a:p>
            <a:pPr marL="205376" indent="-205376" defTabSz="914145">
              <a:spcBef>
                <a:spcPts val="492"/>
              </a:spcBef>
              <a:buNone/>
            </a:pPr>
            <a:endParaRPr lang="da-DK" dirty="0" smtClean="0">
              <a:ea typeface="Helvetica" charset="0"/>
              <a:cs typeface="Helvetica" charset="0"/>
              <a:sym typeface="Helvetica" charset="0"/>
            </a:endParaRPr>
          </a:p>
          <a:p>
            <a:pPr marL="205376" indent="-205376" defTabSz="914145">
              <a:spcBef>
                <a:spcPts val="492"/>
              </a:spcBef>
              <a:buClr>
                <a:srgbClr val="000000"/>
              </a:buClr>
              <a:buFont typeface="ArialMT" charset="0"/>
              <a:buChar char="•"/>
            </a:pPr>
            <a:r>
              <a:rPr lang="da-DK" dirty="0" smtClean="0">
                <a:ea typeface="Helvetica" charset="0"/>
                <a:cs typeface="Helvetica" charset="0"/>
                <a:sym typeface="Helvetica" charset="0"/>
              </a:rPr>
              <a:t>Synkrone og asynkrone tilstedeværelsesformer</a:t>
            </a:r>
          </a:p>
          <a:p>
            <a:pPr marL="205376" indent="-205376" defTabSz="914145">
              <a:spcBef>
                <a:spcPts val="492"/>
              </a:spcBef>
              <a:buNone/>
            </a:pPr>
            <a:endParaRPr lang="da-DK" dirty="0" smtClean="0">
              <a:ea typeface="Helvetica" charset="0"/>
              <a:cs typeface="Helvetica" charset="0"/>
              <a:sym typeface="Helvetica" charset="0"/>
            </a:endParaRPr>
          </a:p>
          <a:p>
            <a:pPr marL="205376" indent="-205376" defTabSz="914145">
              <a:spcBef>
                <a:spcPts val="492"/>
              </a:spcBef>
              <a:buClr>
                <a:srgbClr val="000000"/>
              </a:buClr>
              <a:buFont typeface="ArialMT" charset="0"/>
              <a:buChar char="•"/>
            </a:pPr>
            <a:r>
              <a:rPr lang="da-DK" dirty="0" smtClean="0">
                <a:ea typeface="Helvetica" charset="0"/>
                <a:cs typeface="Helvetica" charset="0"/>
                <a:sym typeface="Helvetica" charset="0"/>
              </a:rPr>
              <a:t>Blandede læringsformer</a:t>
            </a:r>
            <a:endParaRPr lang="da-DK" dirty="0" smtClean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Rectangle 1"/>
          <p:cNvSpPr>
            <a:spLocks noGrp="1" noChangeArrowheads="1"/>
          </p:cNvSpPr>
          <p:nvPr>
            <p:ph type="title"/>
          </p:nvPr>
        </p:nvSpPr>
        <p:spPr>
          <a:xfrm>
            <a:off x="456531" y="274588"/>
            <a:ext cx="8229823" cy="1143000"/>
          </a:xfrm>
          <a:gradFill rotWithShape="0">
            <a:gsLst>
              <a:gs pos="0">
                <a:srgbClr val="EDEDED"/>
              </a:gs>
              <a:gs pos="65001">
                <a:srgbClr val="CFCFCF"/>
              </a:gs>
              <a:gs pos="100000">
                <a:srgbClr val="BABABA"/>
              </a:gs>
            </a:gsLst>
            <a:lin ang="5400000"/>
          </a:gradFill>
          <a:ln w="13546">
            <a:solidFill>
              <a:srgbClr val="000000"/>
            </a:solidFill>
            <a:round/>
          </a:ln>
          <a:effectLst>
            <a:outerShdw dist="20000" dir="5400000" algn="ctr" rotWithShape="0">
              <a:srgbClr val="000000">
                <a:alpha val="37999"/>
              </a:srgbClr>
            </a:outerShdw>
          </a:effectLst>
        </p:spPr>
        <p:txBody>
          <a:bodyPr lIns="62506" rIns="62506">
            <a:normAutofit fontScale="90000"/>
          </a:bodyPr>
          <a:lstStyle/>
          <a:p>
            <a:pPr defTabSz="914145"/>
            <a:r>
              <a:rPr lang="da-DK" sz="2200" b="1" dirty="0" smtClean="0">
                <a:latin typeface="Helvetica" charset="0"/>
                <a:ea typeface="Helvetica" charset="0"/>
                <a:cs typeface="Helvetica" charset="0"/>
                <a:sym typeface="Helvetica" charset="0"/>
              </a:rPr>
              <a:t>‍</a:t>
            </a:r>
            <a:br>
              <a:rPr lang="da-DK" sz="2200" b="1" dirty="0" smtClean="0">
                <a:latin typeface="Helvetica" charset="0"/>
                <a:ea typeface="Helvetica" charset="0"/>
                <a:cs typeface="Helvetica" charset="0"/>
                <a:sym typeface="Helvetica" charset="0"/>
              </a:rPr>
            </a:br>
            <a:r>
              <a:rPr lang="da-DK" sz="2200" b="1" dirty="0" smtClean="0">
                <a:latin typeface="Helvetica" charset="0"/>
                <a:ea typeface="Helvetica" charset="0"/>
                <a:cs typeface="Helvetica" charset="0"/>
                <a:sym typeface="Helvetica" charset="0"/>
              </a:rPr>
              <a:t/>
            </a:r>
            <a:br>
              <a:rPr lang="da-DK" sz="2200" b="1" dirty="0" smtClean="0">
                <a:latin typeface="Helvetica" charset="0"/>
                <a:ea typeface="Helvetica" charset="0"/>
                <a:cs typeface="Helvetica" charset="0"/>
                <a:sym typeface="Helvetica" charset="0"/>
              </a:rPr>
            </a:br>
            <a:r>
              <a:rPr lang="da-DK" b="1" dirty="0" smtClean="0">
                <a:latin typeface="+mn-lt"/>
                <a:ea typeface="Helvetica" charset="0"/>
                <a:cs typeface="Helvetica" charset="0"/>
                <a:sym typeface="Helvetica" charset="0"/>
              </a:rPr>
              <a:t>Fokus III: Roller og relationer</a:t>
            </a:r>
            <a:br>
              <a:rPr lang="da-DK" b="1" dirty="0" smtClean="0">
                <a:latin typeface="+mn-lt"/>
                <a:ea typeface="Helvetica" charset="0"/>
                <a:cs typeface="Helvetica" charset="0"/>
                <a:sym typeface="Helvetica" charset="0"/>
              </a:rPr>
            </a:br>
            <a:endParaRPr lang="da-DK" dirty="0" smtClean="0">
              <a:latin typeface="+mn-lt"/>
            </a:endParaRPr>
          </a:p>
        </p:txBody>
      </p:sp>
      <p:sp>
        <p:nvSpPr>
          <p:cNvPr id="29699" name="Rectangle 2"/>
          <p:cNvSpPr>
            <a:spLocks noChangeArrowheads="1"/>
          </p:cNvSpPr>
          <p:nvPr>
            <p:ph type="body" idx="1"/>
          </p:nvPr>
        </p:nvSpPr>
        <p:spPr>
          <a:xfrm>
            <a:off x="456531" y="2348508"/>
            <a:ext cx="8229823" cy="3777258"/>
          </a:xfrm>
        </p:spPr>
        <p:txBody>
          <a:bodyPr lIns="88896" tIns="50798" rIns="88896" bIns="50798" anchor="t"/>
          <a:lstStyle/>
          <a:p>
            <a:pPr marL="205376" indent="-205376" defTabSz="914145">
              <a:spcBef>
                <a:spcPts val="492"/>
              </a:spcBef>
              <a:buClr>
                <a:srgbClr val="000000"/>
              </a:buClr>
              <a:buFont typeface="ArialMT" charset="0"/>
              <a:buChar char="•"/>
            </a:pPr>
            <a:r>
              <a:rPr lang="da-DK" dirty="0" smtClean="0">
                <a:ea typeface="Helvetica" charset="0"/>
                <a:cs typeface="Helvetica" charset="0"/>
                <a:sym typeface="Helvetica" charset="0"/>
              </a:rPr>
              <a:t>Lærer- og elevroller</a:t>
            </a:r>
          </a:p>
          <a:p>
            <a:pPr marL="205376" indent="-205376" defTabSz="914145">
              <a:spcBef>
                <a:spcPts val="492"/>
              </a:spcBef>
              <a:buNone/>
            </a:pPr>
            <a:endParaRPr lang="da-DK" dirty="0" smtClean="0">
              <a:ea typeface="Helvetica" charset="0"/>
              <a:cs typeface="Helvetica" charset="0"/>
              <a:sym typeface="Helvetica" charset="0"/>
            </a:endParaRPr>
          </a:p>
          <a:p>
            <a:pPr marL="205376" indent="-205376" defTabSz="914145">
              <a:spcBef>
                <a:spcPts val="492"/>
              </a:spcBef>
              <a:buClr>
                <a:srgbClr val="000000"/>
              </a:buClr>
              <a:buFont typeface="ArialMT" charset="0"/>
              <a:buChar char="•"/>
            </a:pPr>
            <a:r>
              <a:rPr lang="da-DK" dirty="0" smtClean="0">
                <a:ea typeface="Helvetica" charset="0"/>
                <a:cs typeface="Helvetica" charset="0"/>
                <a:sym typeface="Helvetica" charset="0"/>
              </a:rPr>
              <a:t>Positioner i undervisningen</a:t>
            </a:r>
          </a:p>
          <a:p>
            <a:pPr marL="205376" indent="-205376" defTabSz="914145">
              <a:spcBef>
                <a:spcPts val="492"/>
              </a:spcBef>
              <a:buNone/>
            </a:pPr>
            <a:endParaRPr lang="da-DK" dirty="0" smtClean="0">
              <a:ea typeface="Helvetica" charset="0"/>
              <a:cs typeface="Helvetica" charset="0"/>
              <a:sym typeface="Helvetica" charset="0"/>
            </a:endParaRPr>
          </a:p>
          <a:p>
            <a:pPr marL="205376" indent="-205376" defTabSz="914145">
              <a:spcBef>
                <a:spcPts val="492"/>
              </a:spcBef>
              <a:buClr>
                <a:srgbClr val="000000"/>
              </a:buClr>
              <a:buFont typeface="ArialMT" charset="0"/>
              <a:buChar char="•"/>
            </a:pPr>
            <a:r>
              <a:rPr lang="da-DK" dirty="0" smtClean="0">
                <a:ea typeface="Helvetica" charset="0"/>
                <a:cs typeface="Helvetica" charset="0"/>
                <a:sym typeface="Helvetica" charset="0"/>
              </a:rPr>
              <a:t>Undervisning og vejledning</a:t>
            </a:r>
            <a:endParaRPr lang="da-DK" dirty="0" smtClean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1"/>
          <p:cNvSpPr>
            <a:spLocks noChangeArrowheads="1"/>
          </p:cNvSpPr>
          <p:nvPr>
            <p:ph type="title"/>
          </p:nvPr>
        </p:nvSpPr>
        <p:spPr>
          <a:xfrm>
            <a:off x="456531" y="274588"/>
            <a:ext cx="8229823" cy="1143000"/>
          </a:xfrm>
        </p:spPr>
        <p:txBody>
          <a:bodyPr lIns="88896" tIns="50798" rIns="88896" bIns="50798"/>
          <a:lstStyle/>
          <a:p>
            <a:pPr defTabSz="914145"/>
            <a:r>
              <a:rPr lang="da-DK" sz="4200" b="1" dirty="0" smtClean="0">
                <a:latin typeface="+mn-lt"/>
                <a:ea typeface="Helvetica" charset="0"/>
                <a:cs typeface="Helvetica" charset="0"/>
                <a:sym typeface="Helvetica" charset="0"/>
              </a:rPr>
              <a:t>Fremtidens </a:t>
            </a:r>
            <a:r>
              <a:rPr lang="da-DK" sz="4200" b="1" dirty="0" err="1" smtClean="0">
                <a:latin typeface="+mn-lt"/>
                <a:ea typeface="Helvetica" charset="0"/>
                <a:cs typeface="Helvetica" charset="0"/>
                <a:sym typeface="Helvetica" charset="0"/>
              </a:rPr>
              <a:t>vejledningsunivers</a:t>
            </a:r>
            <a:endParaRPr lang="da-DK" dirty="0" smtClean="0">
              <a:latin typeface="+mn-lt"/>
            </a:endParaRPr>
          </a:p>
        </p:txBody>
      </p:sp>
      <p:sp>
        <p:nvSpPr>
          <p:cNvPr id="34819" name="Rectangle 2"/>
          <p:cNvSpPr>
            <a:spLocks noChangeArrowheads="1"/>
          </p:cNvSpPr>
          <p:nvPr>
            <p:ph type="body" idx="1"/>
          </p:nvPr>
        </p:nvSpPr>
        <p:spPr>
          <a:xfrm>
            <a:off x="456531" y="1599531"/>
            <a:ext cx="8229823" cy="4526235"/>
          </a:xfrm>
        </p:spPr>
        <p:txBody>
          <a:bodyPr lIns="88896" tIns="50798" rIns="88896" bIns="50798" anchor="t"/>
          <a:lstStyle/>
          <a:p>
            <a:pPr marL="256719" indent="-256719" defTabSz="914145">
              <a:lnSpc>
                <a:spcPct val="90000"/>
              </a:lnSpc>
              <a:spcBef>
                <a:spcPts val="492"/>
              </a:spcBef>
              <a:buNone/>
            </a:pPr>
            <a:endParaRPr lang="da-DK" dirty="0" smtClean="0">
              <a:ea typeface="Helvetica" charset="0"/>
              <a:cs typeface="Helvetica" charset="0"/>
              <a:sym typeface="Helvetica" charset="0"/>
            </a:endParaRPr>
          </a:p>
          <a:p>
            <a:pPr marL="256719" indent="-256719" defTabSz="914145">
              <a:lnSpc>
                <a:spcPct val="90000"/>
              </a:lnSpc>
              <a:spcBef>
                <a:spcPts val="492"/>
              </a:spcBef>
              <a:buClr>
                <a:srgbClr val="000000"/>
              </a:buClr>
              <a:buFont typeface="ArialMT" charset="0"/>
              <a:buChar char="•"/>
            </a:pPr>
            <a:r>
              <a:rPr lang="da-DK" dirty="0" smtClean="0">
                <a:ea typeface="Helvetica" charset="0"/>
                <a:cs typeface="Helvetica" charset="0"/>
                <a:sym typeface="Helvetica" charset="0"/>
              </a:rPr>
              <a:t>vejlederkultur i skolen</a:t>
            </a:r>
          </a:p>
          <a:p>
            <a:pPr marL="256719" indent="-256719" defTabSz="914145">
              <a:lnSpc>
                <a:spcPct val="90000"/>
              </a:lnSpc>
              <a:spcBef>
                <a:spcPts val="492"/>
              </a:spcBef>
              <a:buClr>
                <a:srgbClr val="000000"/>
              </a:buClr>
              <a:buFont typeface="ArialMT" charset="0"/>
              <a:buChar char="•"/>
            </a:pPr>
            <a:r>
              <a:rPr lang="da-DK" dirty="0" smtClean="0">
                <a:ea typeface="Helvetica" charset="0"/>
                <a:cs typeface="Helvetica" charset="0"/>
                <a:sym typeface="Helvetica" charset="0"/>
              </a:rPr>
              <a:t>nye organisations- og refleksionsformer</a:t>
            </a:r>
          </a:p>
          <a:p>
            <a:pPr marL="256719" indent="-256719" defTabSz="914145">
              <a:lnSpc>
                <a:spcPct val="90000"/>
              </a:lnSpc>
              <a:spcBef>
                <a:spcPts val="492"/>
              </a:spcBef>
              <a:buClr>
                <a:srgbClr val="000000"/>
              </a:buClr>
              <a:buFont typeface="ArialMT" charset="0"/>
              <a:buChar char="•"/>
            </a:pPr>
            <a:r>
              <a:rPr lang="da-DK" dirty="0" smtClean="0">
                <a:ea typeface="Helvetica" charset="0"/>
                <a:cs typeface="Helvetica" charset="0"/>
                <a:sym typeface="Helvetica" charset="0"/>
              </a:rPr>
              <a:t>på tværs af tid, sted og rum</a:t>
            </a:r>
          </a:p>
          <a:p>
            <a:pPr marL="256719" indent="-256719" defTabSz="914145">
              <a:lnSpc>
                <a:spcPct val="90000"/>
              </a:lnSpc>
              <a:spcBef>
                <a:spcPts val="492"/>
              </a:spcBef>
              <a:buNone/>
            </a:pPr>
            <a:endParaRPr lang="da-DK" dirty="0" smtClean="0">
              <a:ea typeface="Helvetica" charset="0"/>
              <a:cs typeface="Helvetica" charset="0"/>
              <a:sym typeface="Helvetica" charset="0"/>
            </a:endParaRPr>
          </a:p>
          <a:p>
            <a:pPr marL="256719" indent="-256719" defTabSz="914145">
              <a:lnSpc>
                <a:spcPct val="90000"/>
              </a:lnSpc>
              <a:spcBef>
                <a:spcPts val="492"/>
              </a:spcBef>
              <a:buClr>
                <a:srgbClr val="000000"/>
              </a:buClr>
              <a:buFont typeface="ArialMT" charset="0"/>
              <a:buChar char="•"/>
            </a:pPr>
            <a:r>
              <a:rPr lang="da-DK" dirty="0" smtClean="0">
                <a:ea typeface="Helvetica" charset="0"/>
                <a:cs typeface="Helvetica" charset="0"/>
                <a:sym typeface="Helvetica" charset="0"/>
              </a:rPr>
              <a:t>fra lærer til lærer</a:t>
            </a:r>
          </a:p>
          <a:p>
            <a:pPr marL="256719" indent="-256719" defTabSz="914145">
              <a:lnSpc>
                <a:spcPct val="90000"/>
              </a:lnSpc>
              <a:spcBef>
                <a:spcPts val="492"/>
              </a:spcBef>
              <a:buClr>
                <a:srgbClr val="000000"/>
              </a:buClr>
              <a:buFont typeface="ArialMT" charset="0"/>
              <a:buChar char="•"/>
            </a:pPr>
            <a:r>
              <a:rPr lang="da-DK" dirty="0" smtClean="0">
                <a:ea typeface="Helvetica" charset="0"/>
                <a:cs typeface="Helvetica" charset="0"/>
                <a:sym typeface="Helvetica" charset="0"/>
              </a:rPr>
              <a:t>kollegavejledning og sidemandsoplæring</a:t>
            </a:r>
          </a:p>
          <a:p>
            <a:pPr marL="256719" indent="-256719" defTabSz="914145">
              <a:lnSpc>
                <a:spcPct val="90000"/>
              </a:lnSpc>
              <a:spcBef>
                <a:spcPts val="492"/>
              </a:spcBef>
              <a:buClr>
                <a:srgbClr val="000000"/>
              </a:buClr>
              <a:buFont typeface="ArialMT" charset="0"/>
              <a:buChar char="•"/>
            </a:pPr>
            <a:r>
              <a:rPr lang="da-DK" dirty="0" smtClean="0">
                <a:ea typeface="Helvetica" charset="0"/>
                <a:cs typeface="Helvetica" charset="0"/>
                <a:sym typeface="Helvetica" charset="0"/>
              </a:rPr>
              <a:t>flydende </a:t>
            </a:r>
            <a:r>
              <a:rPr lang="da-DK" dirty="0" err="1" smtClean="0">
                <a:ea typeface="Helvetica" charset="0"/>
                <a:cs typeface="Helvetica" charset="0"/>
                <a:sym typeface="Helvetica" charset="0"/>
              </a:rPr>
              <a:t>lærlingeskaber</a:t>
            </a:r>
            <a:endParaRPr lang="da-DK" dirty="0" smtClean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Kontortema">
  <a:themeElements>
    <a:clrScheme name="Kont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ont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ont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Kontortema">
  <a:themeElements>
    <a:clrScheme name="Kont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ont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ont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</TotalTime>
  <Words>181</Words>
  <Application>Microsoft Office PowerPoint</Application>
  <PresentationFormat>Skærmshow (4:3)</PresentationFormat>
  <Paragraphs>105</Paragraphs>
  <Slides>10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Diastitler</vt:lpstr>
      </vt:variant>
      <vt:variant>
        <vt:i4>10</vt:i4>
      </vt:variant>
    </vt:vector>
  </HeadingPairs>
  <TitlesOfParts>
    <vt:vector size="11" baseType="lpstr">
      <vt:lpstr>Kontortema</vt:lpstr>
      <vt:lpstr>Medialisering og organisationsudvikling</vt:lpstr>
      <vt:lpstr>   Kollegavejledning i Frederiksberg kommune – 2009-2011  </vt:lpstr>
      <vt:lpstr>   Kollegavejledning i Frederiksberg kommune – 2009-2011  </vt:lpstr>
      <vt:lpstr>UDVIKLINGSPROJEKTET                                                                                                                       SVENDBORG KOMMUNE 2011-2013 </vt:lpstr>
      <vt:lpstr>Mediepædagogiske vejledningsværktøjer – nogle eksempler</vt:lpstr>
      <vt:lpstr>‍Fokus I: Ressourcer og læremidler</vt:lpstr>
      <vt:lpstr>  Fokus II: Læringsrum og læringsformer </vt:lpstr>
      <vt:lpstr>‍  Fokus III: Roller og relationer </vt:lpstr>
      <vt:lpstr>Fremtidens vejledningsunivers</vt:lpstr>
      <vt:lpstr>Dias nummer 10</vt:lpstr>
    </vt:vector>
  </TitlesOfParts>
  <Company>UCC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Skoleudvikling og udvikling af skolens pædagogiske servicecenter</dc:title>
  <dc:creator>CVU København &amp; Nordsjælland</dc:creator>
  <cp:lastModifiedBy>CVU København &amp; Nordsjælland</cp:lastModifiedBy>
  <cp:revision>20</cp:revision>
  <dcterms:created xsi:type="dcterms:W3CDTF">2012-01-24T16:52:17Z</dcterms:created>
  <dcterms:modified xsi:type="dcterms:W3CDTF">2012-04-24T13:44:38Z</dcterms:modified>
</cp:coreProperties>
</file>